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6858000" type="screen4x3"/>
  <p:notesSz cx="6858000" cy="9144000"/>
  <p:embeddedFontLst>
    <p:embeddedFont>
      <p:font typeface="Work Sans Light" panose="020B0604020202020204" charset="0"/>
      <p:regular r:id="rId32"/>
      <p:bold r:id="rId33"/>
    </p:embeddedFont>
    <p:embeddedFont>
      <p:font typeface="Work Sans" panose="020B0604020202020204" charset="0"/>
      <p:regular r:id="rId34"/>
      <p:bold r:id="rId35"/>
    </p:embeddedFont>
    <p:embeddedFont>
      <p:font typeface="Calibri" panose="020F0502020204030204" pitchFamily="34" charset="0"/>
      <p:regular r:id="rId36"/>
      <p:bold r:id="rId37"/>
      <p:italic r:id="rId38"/>
      <p:boldItalic r:id="rId39"/>
    </p:embeddedFont>
    <p:embeddedFont>
      <p:font typeface="Work Sans Medium" panose="020B0604020202020204" charset="0"/>
      <p:regular r:id="rId40"/>
      <p:bold r:id="rId41"/>
    </p:embeddedFont>
    <p:embeddedFont>
      <p:font typeface="Work Sans SemiBold" panose="020B0604020202020204" charset="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145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89" name="Shape 8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39" name="Shape 13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45" name="Shape 14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54" name="Shape 15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60" name="Shape 16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66" name="Shape 16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72" name="Shape 17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78" name="Shape 17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84" name="Shape 18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90" name="Shape 19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96" name="Shape 19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95" name="Shape 9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02" name="Shape 20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400550"/>
            <a:ext cx="5486400" cy="36006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08" name="Shape 20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400550"/>
            <a:ext cx="5486400" cy="36006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14" name="Shape 21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400550"/>
            <a:ext cx="5486400" cy="36006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20" name="Shape 22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400550"/>
            <a:ext cx="5486400" cy="36006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26" name="Shape 22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400550"/>
            <a:ext cx="5486400" cy="36006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32" name="Shape 23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38" name="Shape 23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44" name="Shape 24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50" name="Shape 25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00" name="Shape 10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05" name="Shape 10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10" name="Shape 11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15" name="Shape 11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21" name="Shape 12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27" name="Shape 12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33" name="Shape 13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hyperlink" Target="mailto:jzaharatos@cdc.gov" TargetMode="External"/><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992767"/>
            <a:ext cx="8520600" cy="2736900"/>
          </a:xfrm>
          <a:prstGeom prst="rect">
            <a:avLst/>
          </a:prstGeom>
        </p:spPr>
        <p:txBody>
          <a:bodyPr wrap="square"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3778833"/>
            <a:ext cx="8520600" cy="10569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474833"/>
            <a:ext cx="8520600" cy="2618100"/>
          </a:xfrm>
          <a:prstGeom prst="rect">
            <a:avLst/>
          </a:prstGeom>
        </p:spPr>
        <p:txBody>
          <a:bodyPr wrap="square"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4202967"/>
            <a:ext cx="8520600" cy="17343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p:spTree>
      <p:nvGrpSpPr>
        <p:cNvPr id="1" name="Shape 51"/>
        <p:cNvGrpSpPr/>
        <p:nvPr/>
      </p:nvGrpSpPr>
      <p:grpSpPr>
        <a:xfrm>
          <a:off x="0" y="0"/>
          <a:ext cx="0" cy="0"/>
          <a:chOff x="0" y="0"/>
          <a:chExt cx="0" cy="0"/>
        </a:xfrm>
      </p:grpSpPr>
      <p:pic>
        <p:nvPicPr>
          <p:cNvPr id="52" name="Shape 52"/>
          <p:cNvPicPr preferRelativeResize="0"/>
          <p:nvPr/>
        </p:nvPicPr>
        <p:blipFill rotWithShape="1">
          <a:blip r:embed="rId2">
            <a:alphaModFix/>
          </a:blip>
          <a:srcRect r="9775" b="55452"/>
          <a:stretch/>
        </p:blipFill>
        <p:spPr>
          <a:xfrm>
            <a:off x="0" y="-457200"/>
            <a:ext cx="9121140" cy="7251558"/>
          </a:xfrm>
          <a:prstGeom prst="rect">
            <a:avLst/>
          </a:prstGeom>
          <a:noFill/>
          <a:ln>
            <a:noFill/>
          </a:ln>
        </p:spPr>
      </p:pic>
      <p:sp>
        <p:nvSpPr>
          <p:cNvPr id="53" name="Shape 53"/>
          <p:cNvSpPr txBox="1">
            <a:spLocks noGrp="1"/>
          </p:cNvSpPr>
          <p:nvPr>
            <p:ph type="body" idx="1"/>
          </p:nvPr>
        </p:nvSpPr>
        <p:spPr>
          <a:xfrm>
            <a:off x="1161140" y="4368800"/>
            <a:ext cx="6821718" cy="1943100"/>
          </a:xfrm>
          <a:prstGeom prst="rect">
            <a:avLst/>
          </a:prstGeom>
          <a:noFill/>
          <a:ln>
            <a:noFill/>
          </a:ln>
        </p:spPr>
        <p:txBody>
          <a:bodyPr wrap="square" lIns="91425" tIns="91425" rIns="91425" bIns="91425" anchor="t" anchorCtr="0"/>
          <a:lstStyle>
            <a:lvl1pPr marL="0" marR="0" lvl="0" indent="0" algn="ctr" rtl="0">
              <a:lnSpc>
                <a:spcPct val="90000"/>
              </a:lnSpc>
              <a:spcBef>
                <a:spcPts val="1000"/>
              </a:spcBef>
              <a:buClr>
                <a:schemeClr val="lt1"/>
              </a:buClr>
              <a:buSzPct val="100000"/>
              <a:buFont typeface="Arial"/>
              <a:buChar char="●"/>
              <a:defRPr sz="2600" b="0" i="0" u="none" strike="noStrike" cap="none">
                <a:solidFill>
                  <a:schemeClr val="lt1"/>
                </a:solidFill>
                <a:latin typeface="Arial"/>
                <a:ea typeface="Arial"/>
                <a:cs typeface="Arial"/>
                <a:sym typeface="Arial"/>
              </a:defRPr>
            </a:lvl1pPr>
            <a:lvl2pPr marL="457200" marR="0" lvl="1" indent="0" algn="ctr" rtl="0">
              <a:lnSpc>
                <a:spcPct val="90000"/>
              </a:lnSpc>
              <a:spcBef>
                <a:spcPts val="500"/>
              </a:spcBef>
              <a:buClr>
                <a:srgbClr val="535B68"/>
              </a:buClr>
              <a:buSzPct val="100000"/>
              <a:buFont typeface="Arial"/>
              <a:buChar char="○"/>
              <a:defRPr sz="2800" b="0" i="0" u="none" strike="noStrike" cap="none">
                <a:solidFill>
                  <a:srgbClr val="535B68"/>
                </a:solidFill>
                <a:latin typeface="Work Sans Light"/>
                <a:ea typeface="Work Sans Light"/>
                <a:cs typeface="Work Sans Light"/>
                <a:sym typeface="Work Sans Light"/>
              </a:defRPr>
            </a:lvl2pPr>
            <a:lvl3pPr marL="914400" marR="0" lvl="2" indent="0" algn="ctr"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4" name="Shape 54"/>
          <p:cNvPicPr preferRelativeResize="0"/>
          <p:nvPr/>
        </p:nvPicPr>
        <p:blipFill rotWithShape="1">
          <a:blip r:embed="rId3">
            <a:alphaModFix/>
          </a:blip>
          <a:srcRect/>
          <a:stretch/>
        </p:blipFill>
        <p:spPr>
          <a:xfrm>
            <a:off x="1148444" y="3650046"/>
            <a:ext cx="6675172" cy="72129"/>
          </a:xfrm>
          <a:prstGeom prst="rect">
            <a:avLst/>
          </a:prstGeom>
          <a:noFill/>
          <a:ln>
            <a:noFill/>
          </a:ln>
        </p:spPr>
      </p:pic>
      <p:sp>
        <p:nvSpPr>
          <p:cNvPr id="55" name="Shape 55"/>
          <p:cNvSpPr txBox="1">
            <a:spLocks noGrp="1"/>
          </p:cNvSpPr>
          <p:nvPr>
            <p:ph type="body" idx="2"/>
          </p:nvPr>
        </p:nvSpPr>
        <p:spPr>
          <a:xfrm>
            <a:off x="1161140" y="1060351"/>
            <a:ext cx="6821718" cy="1943100"/>
          </a:xfrm>
          <a:prstGeom prst="rect">
            <a:avLst/>
          </a:prstGeom>
          <a:noFill/>
          <a:ln>
            <a:noFill/>
          </a:ln>
        </p:spPr>
        <p:txBody>
          <a:bodyPr wrap="square" lIns="91425" tIns="91425" rIns="91425" bIns="91425" anchor="b" anchorCtr="0"/>
          <a:lstStyle>
            <a:lvl1pPr marL="0" marR="0" lvl="0" indent="0" algn="ctr" rtl="0">
              <a:lnSpc>
                <a:spcPct val="100000"/>
              </a:lnSpc>
              <a:spcBef>
                <a:spcPts val="1000"/>
              </a:spcBef>
              <a:buClr>
                <a:schemeClr val="lt1"/>
              </a:buClr>
              <a:buSzPct val="100000"/>
              <a:buFont typeface="Arial"/>
              <a:buChar char="●"/>
              <a:defRPr sz="3200" b="1" i="0" u="none" strike="noStrike" cap="none">
                <a:solidFill>
                  <a:schemeClr val="lt1"/>
                </a:solidFill>
                <a:latin typeface="Arial"/>
                <a:ea typeface="Arial"/>
                <a:cs typeface="Arial"/>
                <a:sym typeface="Arial"/>
              </a:defRPr>
            </a:lvl1pPr>
            <a:lvl2pPr marL="457200" marR="0" lvl="1" indent="0" algn="ctr" rtl="0">
              <a:lnSpc>
                <a:spcPct val="90000"/>
              </a:lnSpc>
              <a:spcBef>
                <a:spcPts val="500"/>
              </a:spcBef>
              <a:buClr>
                <a:srgbClr val="535B68"/>
              </a:buClr>
              <a:buSzPct val="100000"/>
              <a:buFont typeface="Arial"/>
              <a:buChar char="○"/>
              <a:defRPr sz="2800" b="0" i="0" u="none" strike="noStrike" cap="none">
                <a:solidFill>
                  <a:srgbClr val="535B68"/>
                </a:solidFill>
                <a:latin typeface="Work Sans Light"/>
                <a:ea typeface="Work Sans Light"/>
                <a:cs typeface="Work Sans Light"/>
                <a:sym typeface="Work Sans Light"/>
              </a:defRPr>
            </a:lvl2pPr>
            <a:lvl3pPr marL="914400" marR="0" lvl="2" indent="0" algn="ctr"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Content Slide 1">
    <p:spTree>
      <p:nvGrpSpPr>
        <p:cNvPr id="1" name="Shape 56"/>
        <p:cNvGrpSpPr/>
        <p:nvPr/>
      </p:nvGrpSpPr>
      <p:grpSpPr>
        <a:xfrm>
          <a:off x="0" y="0"/>
          <a:ext cx="0" cy="0"/>
          <a:chOff x="0" y="0"/>
          <a:chExt cx="0" cy="0"/>
        </a:xfrm>
      </p:grpSpPr>
      <p:pic>
        <p:nvPicPr>
          <p:cNvPr id="57" name="Shape 57"/>
          <p:cNvPicPr preferRelativeResize="0"/>
          <p:nvPr/>
        </p:nvPicPr>
        <p:blipFill rotWithShape="1">
          <a:blip r:embed="rId2">
            <a:alphaModFix/>
          </a:blip>
          <a:srcRect l="81" t="3780" r="5290" b="55337"/>
          <a:stretch/>
        </p:blipFill>
        <p:spPr>
          <a:xfrm>
            <a:off x="0" y="457200"/>
            <a:ext cx="9105900" cy="6376690"/>
          </a:xfrm>
          <a:prstGeom prst="rect">
            <a:avLst/>
          </a:prstGeom>
          <a:noFill/>
          <a:ln>
            <a:noFill/>
          </a:ln>
        </p:spPr>
      </p:pic>
      <p:sp>
        <p:nvSpPr>
          <p:cNvPr id="58" name="Shape 58"/>
          <p:cNvSpPr/>
          <p:nvPr/>
        </p:nvSpPr>
        <p:spPr>
          <a:xfrm>
            <a:off x="0" y="1"/>
            <a:ext cx="9144000" cy="1010653"/>
          </a:xfrm>
          <a:prstGeom prst="rect">
            <a:avLst/>
          </a:prstGeom>
          <a:solidFill>
            <a:srgbClr val="413960"/>
          </a:solidFill>
          <a:ln>
            <a:noFill/>
          </a:ln>
        </p:spPr>
        <p:txBody>
          <a:bodyPr wrap="square" lIns="91425" tIns="45700" rIns="91425" bIns="45700" anchor="ctr" anchorCtr="0">
            <a:noAutofit/>
          </a:bodyPr>
          <a:lstStyle/>
          <a:p>
            <a:pPr marL="0" marR="0" lvl="0" indent="0" algn="ctr" rtl="0">
              <a:spcBef>
                <a:spcPts val="0"/>
              </a:spcBef>
              <a:buSzPct val="25000"/>
              <a:buNone/>
            </a:pPr>
            <a:endParaRPr sz="1800" b="0" i="0" u="none" strike="noStrike" cap="none">
              <a:solidFill>
                <a:schemeClr val="lt1"/>
              </a:solidFill>
              <a:latin typeface="Calibri"/>
              <a:ea typeface="Calibri"/>
              <a:cs typeface="Calibri"/>
              <a:sym typeface="Calibri"/>
            </a:endParaRPr>
          </a:p>
        </p:txBody>
      </p:sp>
      <p:sp>
        <p:nvSpPr>
          <p:cNvPr id="59" name="Shape 59"/>
          <p:cNvSpPr txBox="1">
            <a:spLocks noGrp="1"/>
          </p:cNvSpPr>
          <p:nvPr>
            <p:ph type="body" idx="1"/>
          </p:nvPr>
        </p:nvSpPr>
        <p:spPr>
          <a:xfrm>
            <a:off x="299425" y="1384300"/>
            <a:ext cx="8497525" cy="4597400"/>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rgbClr val="413960"/>
              </a:buClr>
              <a:buSzPct val="100000"/>
              <a:buFont typeface="Arial"/>
              <a:buChar char="●"/>
              <a:defRPr sz="3600" b="0" i="0" u="none" strike="noStrike" cap="none">
                <a:solidFill>
                  <a:srgbClr val="413960"/>
                </a:solidFill>
                <a:latin typeface="Work Sans"/>
                <a:ea typeface="Work Sans"/>
                <a:cs typeface="Work Sans"/>
                <a:sym typeface="Work Sans"/>
              </a:defRPr>
            </a:lvl1pPr>
            <a:lvl2pPr marL="457200" marR="0" lvl="1" indent="0" algn="l" rtl="0">
              <a:lnSpc>
                <a:spcPct val="90000"/>
              </a:lnSpc>
              <a:spcBef>
                <a:spcPts val="500"/>
              </a:spcBef>
              <a:buClr>
                <a:srgbClr val="8072BA"/>
              </a:buClr>
              <a:buSzPct val="100000"/>
              <a:buFont typeface="Arial"/>
              <a:buChar char="○"/>
              <a:defRPr sz="2800" b="0" i="0" u="none" strike="noStrike" cap="none">
                <a:solidFill>
                  <a:srgbClr val="8072BA"/>
                </a:solidFill>
                <a:latin typeface="Work Sans"/>
                <a:ea typeface="Work Sans"/>
                <a:cs typeface="Work Sans"/>
                <a:sym typeface="Work Sans"/>
              </a:defRPr>
            </a:lvl2pPr>
            <a:lvl3pPr marL="914400" marR="0" lvl="2" indent="0" algn="l" rtl="0">
              <a:lnSpc>
                <a:spcPct val="90000"/>
              </a:lnSpc>
              <a:spcBef>
                <a:spcPts val="500"/>
              </a:spcBef>
              <a:buClr>
                <a:srgbClr val="F0917B"/>
              </a:buClr>
              <a:buSzPct val="100000"/>
              <a:buFont typeface="Arial"/>
              <a:buChar char="■"/>
              <a:defRPr sz="2400" b="0" i="0" u="none" strike="noStrike" cap="none">
                <a:solidFill>
                  <a:srgbClr val="F0917B"/>
                </a:solidFill>
                <a:latin typeface="Work Sans Light"/>
                <a:ea typeface="Work Sans Light"/>
                <a:cs typeface="Work Sans Light"/>
                <a:sym typeface="Work Sans Light"/>
              </a:defRPr>
            </a:lvl3pPr>
            <a:lvl4pPr marL="1371600" marR="0" lvl="3" indent="0" algn="l" rtl="0">
              <a:lnSpc>
                <a:spcPct val="90000"/>
              </a:lnSpc>
              <a:spcBef>
                <a:spcPts val="500"/>
              </a:spcBef>
              <a:buClr>
                <a:srgbClr val="413960"/>
              </a:buClr>
              <a:buSzPct val="100000"/>
              <a:buFont typeface="Arial"/>
              <a:buChar char="●"/>
              <a:defRPr sz="1800" b="0" i="0" u="none" strike="noStrike" cap="none">
                <a:solidFill>
                  <a:srgbClr val="413960"/>
                </a:solidFill>
                <a:latin typeface="Work Sans Light"/>
                <a:ea typeface="Work Sans Light"/>
                <a:cs typeface="Work Sans Light"/>
                <a:sym typeface="Work Sans Light"/>
              </a:defRPr>
            </a:lvl4pPr>
            <a:lvl5pPr marL="1828800" marR="0" lvl="4" indent="0" algn="l" rtl="0">
              <a:lnSpc>
                <a:spcPct val="90000"/>
              </a:lnSpc>
              <a:spcBef>
                <a:spcPts val="500"/>
              </a:spcBef>
              <a:buClr>
                <a:srgbClr val="8072BA"/>
              </a:buClr>
              <a:buSzPct val="100000"/>
              <a:buFont typeface="Arial"/>
              <a:buChar char="○"/>
              <a:defRPr sz="1400" b="1" i="0" u="none" strike="noStrike" cap="none">
                <a:solidFill>
                  <a:srgbClr val="8072BA"/>
                </a:solidFill>
                <a:latin typeface="Work Sans Light"/>
                <a:ea typeface="Work Sans Light"/>
                <a:cs typeface="Work Sans Light"/>
                <a:sym typeface="Work Sans Light"/>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0" name="Shape 60"/>
          <p:cNvPicPr preferRelativeResize="0"/>
          <p:nvPr/>
        </p:nvPicPr>
        <p:blipFill rotWithShape="1">
          <a:blip r:embed="rId3">
            <a:alphaModFix/>
          </a:blip>
          <a:srcRect/>
          <a:stretch/>
        </p:blipFill>
        <p:spPr>
          <a:xfrm>
            <a:off x="299425" y="169454"/>
            <a:ext cx="1031556" cy="644703"/>
          </a:xfrm>
          <a:prstGeom prst="rect">
            <a:avLst/>
          </a:prstGeom>
          <a:noFill/>
          <a:ln>
            <a:noFill/>
          </a:ln>
        </p:spPr>
      </p:pic>
      <p:pic>
        <p:nvPicPr>
          <p:cNvPr id="61" name="Shape 61"/>
          <p:cNvPicPr preferRelativeResize="0"/>
          <p:nvPr/>
        </p:nvPicPr>
        <p:blipFill rotWithShape="1">
          <a:blip r:embed="rId4">
            <a:alphaModFix/>
          </a:blip>
          <a:srcRect/>
          <a:stretch/>
        </p:blipFill>
        <p:spPr>
          <a:xfrm>
            <a:off x="6646094" y="146304"/>
            <a:ext cx="2143973" cy="711908"/>
          </a:xfrm>
          <a:prstGeom prst="rect">
            <a:avLst/>
          </a:prstGeom>
          <a:noFill/>
          <a:ln>
            <a:noFill/>
          </a:ln>
        </p:spPr>
      </p:pic>
      <p:sp>
        <p:nvSpPr>
          <p:cNvPr id="62" name="Shape 62"/>
          <p:cNvSpPr txBox="1"/>
          <p:nvPr/>
        </p:nvSpPr>
        <p:spPr>
          <a:xfrm>
            <a:off x="8566484" y="6235867"/>
            <a:ext cx="367966" cy="367966"/>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p:txBody>
      </p:sp>
      <p:sp>
        <p:nvSpPr>
          <p:cNvPr id="63" name="Shape 63"/>
          <p:cNvSpPr txBox="1"/>
          <p:nvPr/>
        </p:nvSpPr>
        <p:spPr>
          <a:xfrm>
            <a:off x="8467656" y="6235867"/>
            <a:ext cx="466794" cy="369332"/>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 sz="1800" b="0" i="0">
                <a:solidFill>
                  <a:srgbClr val="413960"/>
                </a:solidFill>
                <a:latin typeface="Arial"/>
                <a:ea typeface="Arial"/>
                <a:cs typeface="Arial"/>
                <a:sym typeface="Arial"/>
              </a:rPr>
              <a:t>‹#›</a:t>
            </a:fld>
            <a:endParaRPr lang="en" sz="1800" b="0" i="0">
              <a:solidFill>
                <a:srgbClr val="41396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ontent Slide 2">
    <p:spTree>
      <p:nvGrpSpPr>
        <p:cNvPr id="1" name="Shape 64"/>
        <p:cNvGrpSpPr/>
        <p:nvPr/>
      </p:nvGrpSpPr>
      <p:grpSpPr>
        <a:xfrm>
          <a:off x="0" y="0"/>
          <a:ext cx="0" cy="0"/>
          <a:chOff x="0" y="0"/>
          <a:chExt cx="0" cy="0"/>
        </a:xfrm>
      </p:grpSpPr>
      <p:pic>
        <p:nvPicPr>
          <p:cNvPr id="65" name="Shape 65"/>
          <p:cNvPicPr preferRelativeResize="0"/>
          <p:nvPr/>
        </p:nvPicPr>
        <p:blipFill rotWithShape="1">
          <a:blip r:embed="rId2">
            <a:alphaModFix/>
          </a:blip>
          <a:srcRect l="81" t="3780" r="5290" b="55337"/>
          <a:stretch/>
        </p:blipFill>
        <p:spPr>
          <a:xfrm>
            <a:off x="0" y="457200"/>
            <a:ext cx="9105900" cy="6376690"/>
          </a:xfrm>
          <a:prstGeom prst="rect">
            <a:avLst/>
          </a:prstGeom>
          <a:noFill/>
          <a:ln>
            <a:noFill/>
          </a:ln>
        </p:spPr>
      </p:pic>
      <p:sp>
        <p:nvSpPr>
          <p:cNvPr id="66" name="Shape 66"/>
          <p:cNvSpPr>
            <a:spLocks noGrp="1"/>
          </p:cNvSpPr>
          <p:nvPr>
            <p:ph type="pic" idx="2"/>
          </p:nvPr>
        </p:nvSpPr>
        <p:spPr>
          <a:xfrm>
            <a:off x="431800" y="1213855"/>
            <a:ext cx="8280400" cy="3104146"/>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1"/>
          </p:nvPr>
        </p:nvSpPr>
        <p:spPr>
          <a:xfrm>
            <a:off x="431800" y="4559300"/>
            <a:ext cx="8280400" cy="1598615"/>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rgbClr val="413960"/>
              </a:buClr>
              <a:buSzPct val="100000"/>
              <a:buFont typeface="Arial"/>
              <a:buChar char="●"/>
              <a:defRPr sz="3600" b="0" i="0" u="none" strike="noStrike" cap="none">
                <a:solidFill>
                  <a:srgbClr val="413960"/>
                </a:solidFill>
                <a:latin typeface="Work Sans"/>
                <a:ea typeface="Work Sans"/>
                <a:cs typeface="Work Sans"/>
                <a:sym typeface="Work Sans"/>
              </a:defRPr>
            </a:lvl1pPr>
            <a:lvl2pPr marL="457200" marR="0" lvl="1" indent="0" algn="l" rtl="0">
              <a:lnSpc>
                <a:spcPct val="90000"/>
              </a:lnSpc>
              <a:spcBef>
                <a:spcPts val="500"/>
              </a:spcBef>
              <a:buClr>
                <a:srgbClr val="8072BA"/>
              </a:buClr>
              <a:buSzPct val="100000"/>
              <a:buFont typeface="Arial"/>
              <a:buChar char="○"/>
              <a:defRPr sz="2800" b="0" i="0" u="none" strike="noStrike" cap="none">
                <a:solidFill>
                  <a:srgbClr val="8072BA"/>
                </a:solidFill>
                <a:latin typeface="Work Sans"/>
                <a:ea typeface="Work Sans"/>
                <a:cs typeface="Work Sans"/>
                <a:sym typeface="Work Sans"/>
              </a:defRPr>
            </a:lvl2pPr>
            <a:lvl3pPr marL="914400" marR="0" lvl="2" indent="0" algn="l" rtl="0">
              <a:lnSpc>
                <a:spcPct val="90000"/>
              </a:lnSpc>
              <a:spcBef>
                <a:spcPts val="500"/>
              </a:spcBef>
              <a:buClr>
                <a:srgbClr val="F0917B"/>
              </a:buClr>
              <a:buSzPct val="100000"/>
              <a:buFont typeface="Arial"/>
              <a:buChar char="■"/>
              <a:defRPr sz="2400" b="0" i="0" u="none" strike="noStrike" cap="none">
                <a:solidFill>
                  <a:srgbClr val="F0917B"/>
                </a:solidFill>
                <a:latin typeface="Work Sans Light"/>
                <a:ea typeface="Work Sans Light"/>
                <a:cs typeface="Work Sans Light"/>
                <a:sym typeface="Work Sans Light"/>
              </a:defRPr>
            </a:lvl3pPr>
            <a:lvl4pPr marL="1371600" marR="0" lvl="3" indent="0" algn="l" rtl="0">
              <a:lnSpc>
                <a:spcPct val="90000"/>
              </a:lnSpc>
              <a:spcBef>
                <a:spcPts val="500"/>
              </a:spcBef>
              <a:buClr>
                <a:srgbClr val="413960"/>
              </a:buClr>
              <a:buSzPct val="100000"/>
              <a:buFont typeface="Arial"/>
              <a:buChar char="●"/>
              <a:defRPr sz="1800" b="0" i="0" u="none" strike="noStrike" cap="none">
                <a:solidFill>
                  <a:srgbClr val="413960"/>
                </a:solidFill>
                <a:latin typeface="Work Sans Light"/>
                <a:ea typeface="Work Sans Light"/>
                <a:cs typeface="Work Sans Light"/>
                <a:sym typeface="Work Sans Light"/>
              </a:defRPr>
            </a:lvl4pPr>
            <a:lvl5pPr marL="1828800" marR="0" lvl="4" indent="0" algn="l" rtl="0">
              <a:lnSpc>
                <a:spcPct val="90000"/>
              </a:lnSpc>
              <a:spcBef>
                <a:spcPts val="500"/>
              </a:spcBef>
              <a:buClr>
                <a:srgbClr val="8072BA"/>
              </a:buClr>
              <a:buSzPct val="100000"/>
              <a:buFont typeface="Arial"/>
              <a:buChar char="○"/>
              <a:defRPr sz="1400" b="1" i="0" u="none" strike="noStrike" cap="none">
                <a:solidFill>
                  <a:srgbClr val="8072BA"/>
                </a:solidFill>
                <a:latin typeface="Work Sans Light"/>
                <a:ea typeface="Work Sans Light"/>
                <a:cs typeface="Work Sans Light"/>
                <a:sym typeface="Work Sans Light"/>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 name="Shape 68"/>
          <p:cNvSpPr/>
          <p:nvPr/>
        </p:nvSpPr>
        <p:spPr>
          <a:xfrm>
            <a:off x="0" y="1"/>
            <a:ext cx="9144000" cy="1010653"/>
          </a:xfrm>
          <a:prstGeom prst="rect">
            <a:avLst/>
          </a:prstGeom>
          <a:solidFill>
            <a:srgbClr val="413960"/>
          </a:solidFill>
          <a:ln>
            <a:noFill/>
          </a:ln>
        </p:spPr>
        <p:txBody>
          <a:bodyPr wrap="square" lIns="91425" tIns="45700" rIns="91425" bIns="45700" anchor="ctr" anchorCtr="0">
            <a:noAutofit/>
          </a:bodyPr>
          <a:lstStyle/>
          <a:p>
            <a:pPr marL="0" marR="0" lvl="0" indent="0" algn="ctr" rtl="0">
              <a:spcBef>
                <a:spcPts val="0"/>
              </a:spcBef>
              <a:buSzPct val="25000"/>
              <a:buNone/>
            </a:pPr>
            <a:endParaRPr sz="1800">
              <a:solidFill>
                <a:schemeClr val="lt1"/>
              </a:solidFill>
              <a:latin typeface="Calibri"/>
              <a:ea typeface="Calibri"/>
              <a:cs typeface="Calibri"/>
              <a:sym typeface="Calibri"/>
            </a:endParaRPr>
          </a:p>
        </p:txBody>
      </p:sp>
      <p:pic>
        <p:nvPicPr>
          <p:cNvPr id="69" name="Shape 69"/>
          <p:cNvPicPr preferRelativeResize="0"/>
          <p:nvPr/>
        </p:nvPicPr>
        <p:blipFill rotWithShape="1">
          <a:blip r:embed="rId3">
            <a:alphaModFix/>
          </a:blip>
          <a:srcRect/>
          <a:stretch/>
        </p:blipFill>
        <p:spPr>
          <a:xfrm>
            <a:off x="6646094" y="146304"/>
            <a:ext cx="2143973" cy="711908"/>
          </a:xfrm>
          <a:prstGeom prst="rect">
            <a:avLst/>
          </a:prstGeom>
          <a:noFill/>
          <a:ln>
            <a:noFill/>
          </a:ln>
        </p:spPr>
      </p:pic>
      <p:sp>
        <p:nvSpPr>
          <p:cNvPr id="70" name="Shape 70"/>
          <p:cNvSpPr txBox="1"/>
          <p:nvPr/>
        </p:nvSpPr>
        <p:spPr>
          <a:xfrm>
            <a:off x="8467656" y="6235867"/>
            <a:ext cx="466794" cy="369332"/>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 sz="1800" b="0" i="0">
                <a:solidFill>
                  <a:srgbClr val="413960"/>
                </a:solidFill>
                <a:latin typeface="Arial"/>
                <a:ea typeface="Arial"/>
                <a:cs typeface="Arial"/>
                <a:sym typeface="Arial"/>
              </a:rPr>
              <a:t>‹#›</a:t>
            </a:fld>
            <a:endParaRPr lang="en" sz="1800" b="0" i="0">
              <a:solidFill>
                <a:srgbClr val="413960"/>
              </a:solidFill>
              <a:latin typeface="Arial"/>
              <a:ea typeface="Arial"/>
              <a:cs typeface="Arial"/>
              <a:sym typeface="Arial"/>
            </a:endParaRPr>
          </a:p>
        </p:txBody>
      </p:sp>
      <p:pic>
        <p:nvPicPr>
          <p:cNvPr id="71" name="Shape 71"/>
          <p:cNvPicPr preferRelativeResize="0"/>
          <p:nvPr/>
        </p:nvPicPr>
        <p:blipFill rotWithShape="1">
          <a:blip r:embed="rId4">
            <a:alphaModFix/>
          </a:blip>
          <a:srcRect/>
          <a:stretch/>
        </p:blipFill>
        <p:spPr>
          <a:xfrm>
            <a:off x="299425" y="169454"/>
            <a:ext cx="1031556" cy="64470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End Slide">
    <p:spTree>
      <p:nvGrpSpPr>
        <p:cNvPr id="1" name="Shape 72"/>
        <p:cNvGrpSpPr/>
        <p:nvPr/>
      </p:nvGrpSpPr>
      <p:grpSpPr>
        <a:xfrm>
          <a:off x="0" y="0"/>
          <a:ext cx="0" cy="0"/>
          <a:chOff x="0" y="0"/>
          <a:chExt cx="0" cy="0"/>
        </a:xfrm>
      </p:grpSpPr>
      <p:pic>
        <p:nvPicPr>
          <p:cNvPr id="73" name="Shape 73"/>
          <p:cNvPicPr preferRelativeResize="0"/>
          <p:nvPr/>
        </p:nvPicPr>
        <p:blipFill rotWithShape="1">
          <a:blip r:embed="rId2">
            <a:alphaModFix/>
          </a:blip>
          <a:srcRect l="81" t="3780" r="5290" b="55337"/>
          <a:stretch/>
        </p:blipFill>
        <p:spPr>
          <a:xfrm>
            <a:off x="0" y="457200"/>
            <a:ext cx="9105900" cy="6376690"/>
          </a:xfrm>
          <a:prstGeom prst="rect">
            <a:avLst/>
          </a:prstGeom>
          <a:noFill/>
          <a:ln>
            <a:noFill/>
          </a:ln>
        </p:spPr>
      </p:pic>
      <p:sp>
        <p:nvSpPr>
          <p:cNvPr id="74" name="Shape 74"/>
          <p:cNvSpPr/>
          <p:nvPr/>
        </p:nvSpPr>
        <p:spPr>
          <a:xfrm>
            <a:off x="4572000" y="1"/>
            <a:ext cx="4572000" cy="6858000"/>
          </a:xfrm>
          <a:prstGeom prst="rect">
            <a:avLst/>
          </a:prstGeom>
          <a:solidFill>
            <a:srgbClr val="FEF9F3"/>
          </a:solidFill>
          <a:ln>
            <a:noFill/>
          </a:ln>
        </p:spPr>
        <p:txBody>
          <a:bodyPr wrap="square" lIns="91425" tIns="45700" rIns="91425" bIns="45700" anchor="ctr" anchorCtr="0">
            <a:noAutofit/>
          </a:bodyPr>
          <a:lstStyle/>
          <a:p>
            <a:pPr marL="0" marR="0" lvl="0" indent="0" algn="ctr" rtl="0">
              <a:spcBef>
                <a:spcPts val="0"/>
              </a:spcBef>
              <a:buSzPct val="25000"/>
              <a:buNone/>
            </a:pPr>
            <a:endParaRPr sz="2400" u="sng">
              <a:solidFill>
                <a:schemeClr val="hlink"/>
              </a:solidFill>
              <a:latin typeface="Work Sans Light"/>
              <a:ea typeface="Work Sans Light"/>
              <a:cs typeface="Work Sans Light"/>
              <a:sym typeface="Work Sans Light"/>
              <a:hlinkClick r:id="rId3"/>
            </a:endParaRPr>
          </a:p>
        </p:txBody>
      </p:sp>
      <p:sp>
        <p:nvSpPr>
          <p:cNvPr id="75" name="Shape 75"/>
          <p:cNvSpPr/>
          <p:nvPr/>
        </p:nvSpPr>
        <p:spPr>
          <a:xfrm>
            <a:off x="0" y="6502400"/>
            <a:ext cx="9144000" cy="355600"/>
          </a:xfrm>
          <a:prstGeom prst="rect">
            <a:avLst/>
          </a:prstGeom>
          <a:solidFill>
            <a:srgbClr val="413960"/>
          </a:solidFill>
          <a:ln>
            <a:noFill/>
          </a:ln>
        </p:spPr>
        <p:txBody>
          <a:bodyPr wrap="square" lIns="91425" tIns="45700" rIns="91425" bIns="45700" anchor="ctr" anchorCtr="0">
            <a:noAutofit/>
          </a:bodyPr>
          <a:lstStyle/>
          <a:p>
            <a:pPr marL="0" marR="0" lvl="0" indent="0" algn="ctr" rtl="0">
              <a:spcBef>
                <a:spcPts val="0"/>
              </a:spcBef>
              <a:buSzPct val="25000"/>
              <a:buNone/>
            </a:pPr>
            <a:endParaRPr sz="1800">
              <a:solidFill>
                <a:schemeClr val="lt1"/>
              </a:solidFill>
              <a:latin typeface="Calibri"/>
              <a:ea typeface="Calibri"/>
              <a:cs typeface="Calibri"/>
              <a:sym typeface="Calibri"/>
            </a:endParaRPr>
          </a:p>
        </p:txBody>
      </p:sp>
      <p:sp>
        <p:nvSpPr>
          <p:cNvPr id="76" name="Shape 76"/>
          <p:cNvSpPr txBox="1">
            <a:spLocks noGrp="1"/>
          </p:cNvSpPr>
          <p:nvPr>
            <p:ph type="body" idx="1"/>
          </p:nvPr>
        </p:nvSpPr>
        <p:spPr>
          <a:xfrm>
            <a:off x="5199681" y="635431"/>
            <a:ext cx="3316638" cy="532043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rgbClr val="413960"/>
              </a:buClr>
              <a:buSzPct val="100000"/>
              <a:buFont typeface="Arial"/>
              <a:buChar char="●"/>
              <a:defRPr sz="3600" b="0" i="0" u="none" strike="noStrike" cap="none">
                <a:solidFill>
                  <a:srgbClr val="413960"/>
                </a:solidFill>
                <a:latin typeface="Work Sans"/>
                <a:ea typeface="Work Sans"/>
                <a:cs typeface="Work Sans"/>
                <a:sym typeface="Work Sans"/>
              </a:defRPr>
            </a:lvl1pPr>
            <a:lvl2pPr marL="457200" marR="0" lvl="1" indent="0" algn="l" rtl="0">
              <a:lnSpc>
                <a:spcPct val="90000"/>
              </a:lnSpc>
              <a:spcBef>
                <a:spcPts val="500"/>
              </a:spcBef>
              <a:buClr>
                <a:srgbClr val="8072BA"/>
              </a:buClr>
              <a:buSzPct val="100000"/>
              <a:buFont typeface="Arial"/>
              <a:buChar char="○"/>
              <a:defRPr sz="2800" b="0" i="0" u="none" strike="noStrike" cap="none">
                <a:solidFill>
                  <a:srgbClr val="8072BA"/>
                </a:solidFill>
                <a:latin typeface="Work Sans"/>
                <a:ea typeface="Work Sans"/>
                <a:cs typeface="Work Sans"/>
                <a:sym typeface="Work Sans"/>
              </a:defRPr>
            </a:lvl2pPr>
            <a:lvl3pPr marL="914400" marR="0" lvl="2" indent="0" algn="l" rtl="0">
              <a:lnSpc>
                <a:spcPct val="90000"/>
              </a:lnSpc>
              <a:spcBef>
                <a:spcPts val="500"/>
              </a:spcBef>
              <a:buClr>
                <a:srgbClr val="F0917B"/>
              </a:buClr>
              <a:buSzPct val="100000"/>
              <a:buFont typeface="Arial"/>
              <a:buChar char="■"/>
              <a:defRPr sz="2400" b="0" i="0" u="none" strike="noStrike" cap="none">
                <a:solidFill>
                  <a:srgbClr val="F0917B"/>
                </a:solidFill>
                <a:latin typeface="Work Sans Light"/>
                <a:ea typeface="Work Sans Light"/>
                <a:cs typeface="Work Sans Light"/>
                <a:sym typeface="Work Sans Light"/>
              </a:defRPr>
            </a:lvl3pPr>
            <a:lvl4pPr marL="1371600" marR="0" lvl="3" indent="0" algn="l" rtl="0">
              <a:lnSpc>
                <a:spcPct val="90000"/>
              </a:lnSpc>
              <a:spcBef>
                <a:spcPts val="500"/>
              </a:spcBef>
              <a:buClr>
                <a:srgbClr val="413960"/>
              </a:buClr>
              <a:buSzPct val="100000"/>
              <a:buFont typeface="Arial"/>
              <a:buChar char="●"/>
              <a:defRPr sz="1800" b="0" i="0" u="none" strike="noStrike" cap="none">
                <a:solidFill>
                  <a:srgbClr val="413960"/>
                </a:solidFill>
                <a:latin typeface="Work Sans Light"/>
                <a:ea typeface="Work Sans Light"/>
                <a:cs typeface="Work Sans Light"/>
                <a:sym typeface="Work Sans Light"/>
              </a:defRPr>
            </a:lvl4pPr>
            <a:lvl5pPr marL="1828800" marR="0" lvl="4" indent="0" algn="l" rtl="0">
              <a:lnSpc>
                <a:spcPct val="90000"/>
              </a:lnSpc>
              <a:spcBef>
                <a:spcPts val="500"/>
              </a:spcBef>
              <a:buClr>
                <a:srgbClr val="8072BA"/>
              </a:buClr>
              <a:buSzPct val="100000"/>
              <a:buFont typeface="Arial"/>
              <a:buChar char="○"/>
              <a:defRPr sz="1400" b="1" i="0" u="none" strike="noStrike" cap="none">
                <a:solidFill>
                  <a:srgbClr val="8072BA"/>
                </a:solidFill>
                <a:latin typeface="Work Sans Light"/>
                <a:ea typeface="Work Sans Light"/>
                <a:cs typeface="Work Sans Light"/>
                <a:sym typeface="Work Sans Light"/>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7" name="Shape 77"/>
          <p:cNvPicPr preferRelativeResize="0"/>
          <p:nvPr/>
        </p:nvPicPr>
        <p:blipFill rotWithShape="1">
          <a:blip r:embed="rId4">
            <a:alphaModFix/>
          </a:blip>
          <a:srcRect/>
          <a:stretch/>
        </p:blipFill>
        <p:spPr>
          <a:xfrm>
            <a:off x="712381" y="3466783"/>
            <a:ext cx="3130164" cy="1082490"/>
          </a:xfrm>
          <a:prstGeom prst="rect">
            <a:avLst/>
          </a:prstGeom>
          <a:noFill/>
          <a:ln>
            <a:noFill/>
          </a:ln>
        </p:spPr>
      </p:pic>
      <p:pic>
        <p:nvPicPr>
          <p:cNvPr id="78" name="Shape 78"/>
          <p:cNvPicPr preferRelativeResize="0"/>
          <p:nvPr/>
        </p:nvPicPr>
        <p:blipFill rotWithShape="1">
          <a:blip r:embed="rId5">
            <a:alphaModFix/>
          </a:blip>
          <a:srcRect/>
          <a:stretch/>
        </p:blipFill>
        <p:spPr>
          <a:xfrm>
            <a:off x="1230123" y="1754900"/>
            <a:ext cx="2101090" cy="125482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ontent Slide 1">
    <p:spTree>
      <p:nvGrpSpPr>
        <p:cNvPr id="1" name="Shape 79"/>
        <p:cNvGrpSpPr/>
        <p:nvPr/>
      </p:nvGrpSpPr>
      <p:grpSpPr>
        <a:xfrm>
          <a:off x="0" y="0"/>
          <a:ext cx="0" cy="0"/>
          <a:chOff x="0" y="0"/>
          <a:chExt cx="0" cy="0"/>
        </a:xfrm>
      </p:grpSpPr>
      <p:pic>
        <p:nvPicPr>
          <p:cNvPr id="80" name="Shape 80"/>
          <p:cNvPicPr preferRelativeResize="0"/>
          <p:nvPr/>
        </p:nvPicPr>
        <p:blipFill rotWithShape="1">
          <a:blip r:embed="rId2">
            <a:alphaModFix/>
          </a:blip>
          <a:srcRect l="81" t="3780" r="5290" b="55337"/>
          <a:stretch/>
        </p:blipFill>
        <p:spPr>
          <a:xfrm>
            <a:off x="0" y="457200"/>
            <a:ext cx="9105900" cy="6376690"/>
          </a:xfrm>
          <a:prstGeom prst="rect">
            <a:avLst/>
          </a:prstGeom>
          <a:noFill/>
          <a:ln>
            <a:noFill/>
          </a:ln>
        </p:spPr>
      </p:pic>
      <p:sp>
        <p:nvSpPr>
          <p:cNvPr id="81" name="Shape 81"/>
          <p:cNvSpPr/>
          <p:nvPr/>
        </p:nvSpPr>
        <p:spPr>
          <a:xfrm>
            <a:off x="0" y="1"/>
            <a:ext cx="9144000" cy="1010653"/>
          </a:xfrm>
          <a:prstGeom prst="rect">
            <a:avLst/>
          </a:prstGeom>
          <a:solidFill>
            <a:srgbClr val="413960"/>
          </a:solidFill>
          <a:ln>
            <a:noFill/>
          </a:ln>
        </p:spPr>
        <p:txBody>
          <a:bodyPr wrap="square" lIns="91425" tIns="45700" rIns="91425" bIns="45700" anchor="ctr" anchorCtr="0">
            <a:noAutofit/>
          </a:bodyPr>
          <a:lstStyle/>
          <a:p>
            <a:pPr marL="0" marR="0" lvl="0" indent="0" algn="ctr" rtl="0">
              <a:spcBef>
                <a:spcPts val="0"/>
              </a:spcBef>
              <a:buSzPct val="25000"/>
              <a:buNone/>
            </a:pPr>
            <a:endParaRPr sz="1800">
              <a:solidFill>
                <a:schemeClr val="lt1"/>
              </a:solidFill>
              <a:latin typeface="Calibri"/>
              <a:ea typeface="Calibri"/>
              <a:cs typeface="Calibri"/>
              <a:sym typeface="Calibri"/>
            </a:endParaRPr>
          </a:p>
        </p:txBody>
      </p:sp>
      <p:sp>
        <p:nvSpPr>
          <p:cNvPr id="82" name="Shape 82"/>
          <p:cNvSpPr txBox="1">
            <a:spLocks noGrp="1"/>
          </p:cNvSpPr>
          <p:nvPr>
            <p:ph type="body" idx="1"/>
          </p:nvPr>
        </p:nvSpPr>
        <p:spPr>
          <a:xfrm>
            <a:off x="2876550" y="1384300"/>
            <a:ext cx="6057900" cy="4597400"/>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rgbClr val="413960"/>
              </a:buClr>
              <a:buSzPct val="100000"/>
              <a:buFont typeface="Arial"/>
              <a:buChar char="●"/>
              <a:defRPr sz="3600" b="0" i="0" u="none" strike="noStrike" cap="none">
                <a:solidFill>
                  <a:srgbClr val="413960"/>
                </a:solidFill>
                <a:latin typeface="Work Sans"/>
                <a:ea typeface="Work Sans"/>
                <a:cs typeface="Work Sans"/>
                <a:sym typeface="Work Sans"/>
              </a:defRPr>
            </a:lvl1pPr>
            <a:lvl2pPr marL="457200" marR="0" lvl="1" indent="0" algn="l" rtl="0">
              <a:lnSpc>
                <a:spcPct val="90000"/>
              </a:lnSpc>
              <a:spcBef>
                <a:spcPts val="500"/>
              </a:spcBef>
              <a:buClr>
                <a:srgbClr val="8072BA"/>
              </a:buClr>
              <a:buSzPct val="100000"/>
              <a:buFont typeface="Arial"/>
              <a:buChar char="○"/>
              <a:defRPr sz="2800" b="0" i="0" u="none" strike="noStrike" cap="none">
                <a:solidFill>
                  <a:srgbClr val="8072BA"/>
                </a:solidFill>
                <a:latin typeface="Work Sans"/>
                <a:ea typeface="Work Sans"/>
                <a:cs typeface="Work Sans"/>
                <a:sym typeface="Work Sans"/>
              </a:defRPr>
            </a:lvl2pPr>
            <a:lvl3pPr marL="914400" marR="0" lvl="2" indent="0" algn="l" rtl="0">
              <a:lnSpc>
                <a:spcPct val="90000"/>
              </a:lnSpc>
              <a:spcBef>
                <a:spcPts val="500"/>
              </a:spcBef>
              <a:buClr>
                <a:srgbClr val="F0917B"/>
              </a:buClr>
              <a:buSzPct val="100000"/>
              <a:buFont typeface="Arial"/>
              <a:buChar char="■"/>
              <a:defRPr sz="2400" b="0" i="0" u="none" strike="noStrike" cap="none">
                <a:solidFill>
                  <a:srgbClr val="F0917B"/>
                </a:solidFill>
                <a:latin typeface="Work Sans Light"/>
                <a:ea typeface="Work Sans Light"/>
                <a:cs typeface="Work Sans Light"/>
                <a:sym typeface="Work Sans Light"/>
              </a:defRPr>
            </a:lvl3pPr>
            <a:lvl4pPr marL="1371600" marR="0" lvl="3" indent="0" algn="l" rtl="0">
              <a:lnSpc>
                <a:spcPct val="90000"/>
              </a:lnSpc>
              <a:spcBef>
                <a:spcPts val="500"/>
              </a:spcBef>
              <a:buClr>
                <a:srgbClr val="413960"/>
              </a:buClr>
              <a:buSzPct val="100000"/>
              <a:buFont typeface="Arial"/>
              <a:buChar char="●"/>
              <a:defRPr sz="1800" b="0" i="0" u="none" strike="noStrike" cap="none">
                <a:solidFill>
                  <a:srgbClr val="413960"/>
                </a:solidFill>
                <a:latin typeface="Work Sans Light"/>
                <a:ea typeface="Work Sans Light"/>
                <a:cs typeface="Work Sans Light"/>
                <a:sym typeface="Work Sans Light"/>
              </a:defRPr>
            </a:lvl4pPr>
            <a:lvl5pPr marL="1828800" marR="0" lvl="4" indent="0" algn="l" rtl="0">
              <a:lnSpc>
                <a:spcPct val="90000"/>
              </a:lnSpc>
              <a:spcBef>
                <a:spcPts val="500"/>
              </a:spcBef>
              <a:buClr>
                <a:srgbClr val="8072BA"/>
              </a:buClr>
              <a:buSzPct val="100000"/>
              <a:buFont typeface="Arial"/>
              <a:buChar char="○"/>
              <a:defRPr sz="1400" b="1" i="0" u="none" strike="noStrike" cap="none">
                <a:solidFill>
                  <a:srgbClr val="8072BA"/>
                </a:solidFill>
                <a:latin typeface="Work Sans Light"/>
                <a:ea typeface="Work Sans Light"/>
                <a:cs typeface="Work Sans Light"/>
                <a:sym typeface="Work Sans Light"/>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Shape 83"/>
          <p:cNvSpPr>
            <a:spLocks noGrp="1"/>
          </p:cNvSpPr>
          <p:nvPr>
            <p:ph type="pic" idx="2"/>
          </p:nvPr>
        </p:nvSpPr>
        <p:spPr>
          <a:xfrm>
            <a:off x="161925" y="1382132"/>
            <a:ext cx="2619375" cy="4599567"/>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4" name="Shape 84"/>
          <p:cNvPicPr preferRelativeResize="0"/>
          <p:nvPr/>
        </p:nvPicPr>
        <p:blipFill rotWithShape="1">
          <a:blip r:embed="rId3">
            <a:alphaModFix/>
          </a:blip>
          <a:srcRect/>
          <a:stretch/>
        </p:blipFill>
        <p:spPr>
          <a:xfrm>
            <a:off x="6646094" y="146304"/>
            <a:ext cx="2143973" cy="711908"/>
          </a:xfrm>
          <a:prstGeom prst="rect">
            <a:avLst/>
          </a:prstGeom>
          <a:noFill/>
          <a:ln>
            <a:noFill/>
          </a:ln>
        </p:spPr>
      </p:pic>
      <p:sp>
        <p:nvSpPr>
          <p:cNvPr id="85" name="Shape 85"/>
          <p:cNvSpPr txBox="1"/>
          <p:nvPr/>
        </p:nvSpPr>
        <p:spPr>
          <a:xfrm>
            <a:off x="8467656" y="6235867"/>
            <a:ext cx="466794" cy="369332"/>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 sz="1800" b="0" i="0">
                <a:solidFill>
                  <a:srgbClr val="413960"/>
                </a:solidFill>
                <a:latin typeface="Arial"/>
                <a:ea typeface="Arial"/>
                <a:cs typeface="Arial"/>
                <a:sym typeface="Arial"/>
              </a:rPr>
              <a:t>‹#›</a:t>
            </a:fld>
            <a:endParaRPr lang="en" sz="1800" b="0" i="0">
              <a:solidFill>
                <a:srgbClr val="413960"/>
              </a:solidFill>
              <a:latin typeface="Arial"/>
              <a:ea typeface="Arial"/>
              <a:cs typeface="Arial"/>
              <a:sym typeface="Arial"/>
            </a:endParaRPr>
          </a:p>
        </p:txBody>
      </p:sp>
      <p:pic>
        <p:nvPicPr>
          <p:cNvPr id="86" name="Shape 86"/>
          <p:cNvPicPr preferRelativeResize="0"/>
          <p:nvPr/>
        </p:nvPicPr>
        <p:blipFill rotWithShape="1">
          <a:blip r:embed="rId4">
            <a:alphaModFix/>
          </a:blip>
          <a:srcRect/>
          <a:stretch/>
        </p:blipFill>
        <p:spPr>
          <a:xfrm>
            <a:off x="299425" y="169454"/>
            <a:ext cx="1031556" cy="64470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0"/>
            <a:ext cx="8520600" cy="1122300"/>
          </a:xfrm>
          <a:prstGeom prst="rect">
            <a:avLst/>
          </a:prstGeom>
        </p:spPr>
        <p:txBody>
          <a:bodyPr wrap="square"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5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7"/>
            <a:ext cx="8520600" cy="7635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536633"/>
            <a:ext cx="3999900" cy="45552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536633"/>
            <a:ext cx="3999900" cy="45552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7"/>
            <a:ext cx="8520600" cy="7635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8000" cy="1007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852800"/>
            <a:ext cx="2808000" cy="42393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0"/>
            <a:ext cx="6367800" cy="5454300"/>
          </a:xfrm>
          <a:prstGeom prst="rect">
            <a:avLst/>
          </a:prstGeom>
        </p:spPr>
        <p:txBody>
          <a:bodyPr wrap="square"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67"/>
            <a:ext cx="4572000" cy="68580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644233"/>
            <a:ext cx="4045200" cy="19764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3737433"/>
            <a:ext cx="4045200" cy="16467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965433"/>
            <a:ext cx="3837000" cy="49269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7"/>
            <a:ext cx="5998800" cy="8067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8" y="6217622"/>
            <a:ext cx="548700" cy="5247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7"/>
            <a:ext cx="8520600" cy="763500"/>
          </a:xfrm>
          <a:prstGeom prst="rect">
            <a:avLst/>
          </a:prstGeom>
          <a:noFill/>
          <a:ln>
            <a:noFill/>
          </a:ln>
        </p:spPr>
        <p:txBody>
          <a:bodyPr wrap="square"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536633"/>
            <a:ext cx="8520600" cy="45552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a:endParaRPr/>
          </a:p>
        </p:txBody>
      </p:sp>
      <p:sp>
        <p:nvSpPr>
          <p:cNvPr id="8" name="Shape 8"/>
          <p:cNvSpPr txBox="1">
            <a:spLocks noGrp="1"/>
          </p:cNvSpPr>
          <p:nvPr>
            <p:ph type="sldNum" idx="12"/>
          </p:nvPr>
        </p:nvSpPr>
        <p:spPr>
          <a:xfrm>
            <a:off x="8472458" y="6217622"/>
            <a:ext cx="548700" cy="5247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mmria.org" TargetMode="External"/><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hyperlink" Target="http://www.reviewtoaction.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1161140" y="4368800"/>
            <a:ext cx="6821718" cy="1943100"/>
          </a:xfrm>
          <a:prstGeom prst="rect">
            <a:avLst/>
          </a:prstGeom>
          <a:noFill/>
          <a:ln>
            <a:noFill/>
          </a:ln>
        </p:spPr>
        <p:txBody>
          <a:bodyPr wrap="square" lIns="91425" tIns="45700" rIns="91425" bIns="45700" anchor="t" anchorCtr="0">
            <a:noAutofit/>
          </a:bodyPr>
          <a:lstStyle/>
          <a:p>
            <a:pPr marL="0" marR="0" lvl="0" indent="-165100" rtl="0">
              <a:lnSpc>
                <a:spcPct val="90000"/>
              </a:lnSpc>
              <a:spcBef>
                <a:spcPts val="0"/>
              </a:spcBef>
              <a:buClr>
                <a:schemeClr val="lt1"/>
              </a:buClr>
              <a:buSzPct val="100000"/>
              <a:buFont typeface="Arial"/>
              <a:buNone/>
            </a:pPr>
            <a:r>
              <a:rPr lang="en">
                <a:latin typeface="Work Sans Light"/>
                <a:ea typeface="Work Sans Light"/>
                <a:cs typeface="Work Sans Light"/>
                <a:sym typeface="Work Sans Light"/>
              </a:rPr>
              <a:t>A Closer Look</a:t>
            </a:r>
          </a:p>
        </p:txBody>
      </p:sp>
      <p:sp>
        <p:nvSpPr>
          <p:cNvPr id="92" name="Shape 92"/>
          <p:cNvSpPr txBox="1">
            <a:spLocks noGrp="1"/>
          </p:cNvSpPr>
          <p:nvPr>
            <p:ph type="body" idx="2"/>
          </p:nvPr>
        </p:nvSpPr>
        <p:spPr>
          <a:xfrm>
            <a:off x="1161140" y="1060351"/>
            <a:ext cx="6821718" cy="1943100"/>
          </a:xfrm>
          <a:prstGeom prst="rect">
            <a:avLst/>
          </a:prstGeom>
          <a:noFill/>
          <a:ln>
            <a:noFill/>
          </a:ln>
        </p:spPr>
        <p:txBody>
          <a:bodyPr wrap="square" lIns="91425" tIns="45700" rIns="91425" bIns="45700" anchor="b" anchorCtr="0">
            <a:noAutofit/>
          </a:bodyPr>
          <a:lstStyle/>
          <a:p>
            <a:pPr marL="0" marR="0" lvl="0" indent="-203200" algn="ctr" rtl="0">
              <a:lnSpc>
                <a:spcPct val="100000"/>
              </a:lnSpc>
              <a:spcBef>
                <a:spcPts val="0"/>
              </a:spcBef>
              <a:buClr>
                <a:schemeClr val="lt1"/>
              </a:buClr>
              <a:buSzPct val="100000"/>
              <a:buFont typeface="Arial"/>
              <a:buNone/>
            </a:pPr>
            <a:r>
              <a:rPr lang="en" sz="3200" b="1" i="0" u="none" strike="noStrike" cap="none">
                <a:solidFill>
                  <a:schemeClr val="lt1"/>
                </a:solidFill>
                <a:latin typeface="Work Sans SemiBold"/>
                <a:ea typeface="Work Sans SemiBold"/>
                <a:cs typeface="Work Sans SemiBold"/>
                <a:sym typeface="Work Sans SemiBold"/>
              </a:rPr>
              <a:t>Maternal Mortality Review Committee Decisions Form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4566206" y="1733103"/>
            <a:ext cx="4184390" cy="3817090"/>
          </a:xfrm>
          <a:prstGeom prst="rect">
            <a:avLst/>
          </a:prstGeom>
          <a:noFill/>
          <a:ln>
            <a:noFill/>
          </a:ln>
        </p:spPr>
        <p:txBody>
          <a:bodyPr wrap="square" lIns="91425" tIns="45700" rIns="91425" bIns="45700" anchor="t" anchorCtr="0">
            <a:noAutofit/>
          </a:bodyPr>
          <a:lstStyle/>
          <a:p>
            <a:pPr marL="0" marR="0" lvl="0" indent="-127000" algn="l" rtl="0">
              <a:lnSpc>
                <a:spcPct val="150000"/>
              </a:lnSpc>
              <a:spcBef>
                <a:spcPts val="0"/>
              </a:spcBef>
              <a:spcAft>
                <a:spcPts val="0"/>
              </a:spcAft>
              <a:buClr>
                <a:srgbClr val="413960"/>
              </a:buClr>
              <a:buSzPct val="100000"/>
              <a:buFont typeface="Arial"/>
              <a:buNone/>
            </a:pPr>
            <a:r>
              <a:rPr lang="en" sz="2000" b="0" i="0" u="none" strike="noStrike" cap="none">
                <a:solidFill>
                  <a:srgbClr val="413960"/>
                </a:solidFill>
                <a:latin typeface="Work Sans"/>
                <a:ea typeface="Work Sans"/>
                <a:cs typeface="Work Sans"/>
                <a:sym typeface="Work Sans"/>
              </a:rPr>
              <a:t>The next step is to indicate the </a:t>
            </a:r>
            <a:r>
              <a:rPr lang="en" sz="2000" b="1" i="0" u="none" strike="noStrike" cap="none">
                <a:solidFill>
                  <a:srgbClr val="413960"/>
                </a:solidFill>
                <a:latin typeface="Work Sans SemiBold"/>
                <a:ea typeface="Work Sans SemiBold"/>
                <a:cs typeface="Work Sans SemiBold"/>
                <a:sym typeface="Work Sans SemiBold"/>
              </a:rPr>
              <a:t>degree of relevant information</a:t>
            </a:r>
            <a:r>
              <a:rPr lang="en" sz="2000" b="0" i="0" u="none" strike="noStrike" cap="none">
                <a:solidFill>
                  <a:srgbClr val="413960"/>
                </a:solidFill>
                <a:latin typeface="Work Sans"/>
                <a:ea typeface="Work Sans"/>
                <a:cs typeface="Work Sans"/>
                <a:sym typeface="Work Sans"/>
              </a:rPr>
              <a:t> that was available for review. </a:t>
            </a:r>
          </a:p>
          <a:p>
            <a:pPr marL="0" marR="0" lvl="0" indent="-127000" algn="l" rtl="0">
              <a:lnSpc>
                <a:spcPct val="150000"/>
              </a:lnSpc>
              <a:spcBef>
                <a:spcPts val="1000"/>
              </a:spcBef>
              <a:buClr>
                <a:srgbClr val="413960"/>
              </a:buClr>
              <a:buSzPct val="100000"/>
              <a:buFont typeface="Arial"/>
              <a:buNone/>
            </a:pPr>
            <a:r>
              <a:rPr lang="en" sz="2000" b="0" i="0" u="none" strike="noStrike" cap="none">
                <a:solidFill>
                  <a:srgbClr val="413960"/>
                </a:solidFill>
                <a:latin typeface="Work Sans"/>
                <a:ea typeface="Work Sans"/>
                <a:cs typeface="Work Sans"/>
                <a:sym typeface="Work Sans"/>
              </a:rPr>
              <a:t>As a committee, you also need to indicate whether or not you agree with the underlying cause of death listed on the death certificate.</a:t>
            </a:r>
          </a:p>
        </p:txBody>
      </p:sp>
      <p:pic>
        <p:nvPicPr>
          <p:cNvPr id="142" name="Shape 142"/>
          <p:cNvPicPr preferRelativeResize="0"/>
          <p:nvPr/>
        </p:nvPicPr>
        <p:blipFill rotWithShape="1">
          <a:blip r:embed="rId3">
            <a:alphaModFix/>
          </a:blip>
          <a:srcRect/>
          <a:stretch/>
        </p:blipFill>
        <p:spPr>
          <a:xfrm>
            <a:off x="376978" y="2149731"/>
            <a:ext cx="3981501" cy="308558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4896525" y="1717149"/>
            <a:ext cx="3832800" cy="4189500"/>
          </a:xfrm>
          <a:prstGeom prst="rect">
            <a:avLst/>
          </a:prstGeom>
          <a:noFill/>
          <a:ln>
            <a:noFill/>
          </a:ln>
        </p:spPr>
        <p:txBody>
          <a:bodyPr wrap="square" lIns="91425" tIns="45700" rIns="91425" bIns="45700" anchor="t" anchorCtr="0">
            <a:noAutofit/>
          </a:bodyPr>
          <a:lstStyle/>
          <a:p>
            <a:pPr marL="0" marR="0" lvl="0" indent="-127000" algn="l" rtl="0">
              <a:lnSpc>
                <a:spcPct val="150000"/>
              </a:lnSpc>
              <a:spcBef>
                <a:spcPts val="0"/>
              </a:spcBef>
              <a:buClr>
                <a:srgbClr val="413960"/>
              </a:buClr>
              <a:buSzPct val="100000"/>
              <a:buFont typeface="Arial"/>
              <a:buNone/>
            </a:pPr>
            <a:r>
              <a:rPr lang="en" sz="2000" b="0" i="0" u="none" strike="noStrike" cap="none">
                <a:solidFill>
                  <a:srgbClr val="413960"/>
                </a:solidFill>
                <a:latin typeface="Work Sans"/>
                <a:ea typeface="Work Sans"/>
                <a:cs typeface="Work Sans"/>
                <a:sym typeface="Work Sans"/>
              </a:rPr>
              <a:t>Detailed cause of death information can be documented in this grid, which can be used to document causes of death that are both pregnancy-related and pregnancy-associated, but not </a:t>
            </a:r>
            <a:r>
              <a:rPr lang="en" sz="2000"/>
              <a:t>-</a:t>
            </a:r>
            <a:r>
              <a:rPr lang="en" sz="2000" b="0" i="0" u="none" strike="noStrike" cap="none">
                <a:solidFill>
                  <a:srgbClr val="413960"/>
                </a:solidFill>
                <a:latin typeface="Work Sans"/>
                <a:ea typeface="Work Sans"/>
                <a:cs typeface="Work Sans"/>
                <a:sym typeface="Work Sans"/>
              </a:rPr>
              <a:t>related.</a:t>
            </a:r>
          </a:p>
        </p:txBody>
      </p:sp>
      <p:grpSp>
        <p:nvGrpSpPr>
          <p:cNvPr id="148" name="Shape 148"/>
          <p:cNvGrpSpPr/>
          <p:nvPr/>
        </p:nvGrpSpPr>
        <p:grpSpPr>
          <a:xfrm>
            <a:off x="515462" y="2381292"/>
            <a:ext cx="3974948" cy="1667647"/>
            <a:chOff x="600262" y="2626242"/>
            <a:chExt cx="3974948" cy="1667647"/>
          </a:xfrm>
        </p:grpSpPr>
        <p:pic>
          <p:nvPicPr>
            <p:cNvPr id="149" name="Shape 149"/>
            <p:cNvPicPr preferRelativeResize="0"/>
            <p:nvPr/>
          </p:nvPicPr>
          <p:blipFill rotWithShape="1">
            <a:blip r:embed="rId3">
              <a:alphaModFix/>
            </a:blip>
            <a:srcRect/>
            <a:stretch/>
          </p:blipFill>
          <p:spPr>
            <a:xfrm>
              <a:off x="600262" y="2626242"/>
              <a:ext cx="3974948" cy="1667647"/>
            </a:xfrm>
            <a:prstGeom prst="rect">
              <a:avLst/>
            </a:prstGeom>
            <a:noFill/>
            <a:ln w="15875" cap="flat" cmpd="sng">
              <a:solidFill>
                <a:srgbClr val="D0CECE"/>
              </a:solidFill>
              <a:prstDash val="solid"/>
              <a:round/>
              <a:headEnd type="none" w="med" len="med"/>
              <a:tailEnd type="none" w="med" len="med"/>
            </a:ln>
          </p:spPr>
        </p:pic>
        <p:sp>
          <p:nvSpPr>
            <p:cNvPr id="150" name="Shape 150"/>
            <p:cNvSpPr/>
            <p:nvPr/>
          </p:nvSpPr>
          <p:spPr>
            <a:xfrm>
              <a:off x="2275367" y="3646967"/>
              <a:ext cx="1818168" cy="212652"/>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endParaRPr sz="1800">
                <a:solidFill>
                  <a:schemeClr val="lt1"/>
                </a:solidFill>
                <a:latin typeface="Calibri"/>
                <a:ea typeface="Calibri"/>
                <a:cs typeface="Calibri"/>
                <a:sym typeface="Calibri"/>
              </a:endParaRPr>
            </a:p>
          </p:txBody>
        </p:sp>
        <p:sp>
          <p:nvSpPr>
            <p:cNvPr id="151" name="Shape 151"/>
            <p:cNvSpPr txBox="1"/>
            <p:nvPr/>
          </p:nvSpPr>
          <p:spPr>
            <a:xfrm>
              <a:off x="2211573" y="3646967"/>
              <a:ext cx="1967100" cy="246300"/>
            </a:xfrm>
            <a:prstGeom prst="rect">
              <a:avLst/>
            </a:prstGeom>
            <a:solidFill>
              <a:schemeClr val="lt1"/>
            </a:solidFill>
            <a:ln>
              <a:noFill/>
            </a:ln>
          </p:spPr>
          <p:txBody>
            <a:bodyPr wrap="square" lIns="91425" tIns="45700" rIns="91425" bIns="45700" anchor="t" anchorCtr="0">
              <a:noAutofit/>
            </a:bodyPr>
            <a:lstStyle/>
            <a:p>
              <a:pPr marL="0" marR="0" lvl="0" indent="0" algn="l" rtl="0">
                <a:spcBef>
                  <a:spcPts val="0"/>
                </a:spcBef>
                <a:buSzPct val="25000"/>
                <a:buNone/>
              </a:pPr>
              <a:r>
                <a:rPr lang="en" sz="1000">
                  <a:solidFill>
                    <a:schemeClr val="dk1"/>
                  </a:solidFill>
                  <a:latin typeface="Work Sans Medium"/>
                  <a:ea typeface="Work Sans Medium"/>
                  <a:cs typeface="Work Sans Medium"/>
                  <a:sym typeface="Work Sans Medium"/>
                </a:rPr>
                <a:t>Peripartum Cardiomyopathy</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4455825" y="1372400"/>
            <a:ext cx="4171800" cy="4995900"/>
          </a:xfrm>
          <a:prstGeom prst="rect">
            <a:avLst/>
          </a:prstGeom>
          <a:noFill/>
          <a:ln>
            <a:noFill/>
          </a:ln>
        </p:spPr>
        <p:txBody>
          <a:bodyPr wrap="square" lIns="91425" tIns="45700" rIns="91425" bIns="45700" anchor="t" anchorCtr="0">
            <a:noAutofit/>
          </a:bodyPr>
          <a:lstStyle/>
          <a:p>
            <a:pPr marL="0" marR="0" lvl="0" indent="-127000" rtl="0">
              <a:lnSpc>
                <a:spcPct val="150000"/>
              </a:lnSpc>
              <a:spcBef>
                <a:spcPts val="0"/>
              </a:spcBef>
              <a:buClr>
                <a:srgbClr val="413960"/>
              </a:buClr>
              <a:buSzPct val="100000"/>
              <a:buFont typeface="Arial"/>
              <a:buNone/>
            </a:pPr>
            <a:r>
              <a:rPr lang="en" sz="2000" b="0" i="0" u="none" strike="noStrike" cap="none">
                <a:solidFill>
                  <a:srgbClr val="413960"/>
                </a:solidFill>
                <a:latin typeface="Work Sans"/>
                <a:ea typeface="Work Sans"/>
                <a:cs typeface="Work Sans"/>
                <a:sym typeface="Work Sans"/>
              </a:rPr>
              <a:t>The PMSS-MM is a standard way of documenting underlying cause of death among pregnancy-related deaths. To identify the underlying cause of death for pregnancy-related deaths, refer to the PMSS-MM list on page 3 of the form. This field only needs to be completed for deaths that are deemed pregnancy-related.</a:t>
            </a:r>
          </a:p>
        </p:txBody>
      </p:sp>
      <p:pic>
        <p:nvPicPr>
          <p:cNvPr id="157" name="Shape 157"/>
          <p:cNvPicPr preferRelativeResize="0"/>
          <p:nvPr/>
        </p:nvPicPr>
        <p:blipFill rotWithShape="1">
          <a:blip r:embed="rId3">
            <a:alphaModFix/>
          </a:blip>
          <a:srcRect l="1999" t="1126" b="5754"/>
          <a:stretch/>
        </p:blipFill>
        <p:spPr>
          <a:xfrm>
            <a:off x="606375" y="1537275"/>
            <a:ext cx="3462175" cy="4406899"/>
          </a:xfrm>
          <a:prstGeom prst="rect">
            <a:avLst/>
          </a:prstGeom>
          <a:noFill/>
          <a:ln w="12700" cap="flat" cmpd="sng">
            <a:solidFill>
              <a:srgbClr val="D0CECE"/>
            </a:solidFill>
            <a:prstDash val="solid"/>
            <a:round/>
            <a:headEnd type="none" w="med" len="med"/>
            <a:tailEnd type="none" w="med" len="me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4995754" y="1621463"/>
            <a:ext cx="3598800" cy="4269000"/>
          </a:xfrm>
          <a:prstGeom prst="rect">
            <a:avLst/>
          </a:prstGeom>
          <a:noFill/>
          <a:ln>
            <a:noFill/>
          </a:ln>
        </p:spPr>
        <p:txBody>
          <a:bodyPr wrap="square" lIns="91425" tIns="45700" rIns="91425" bIns="45700" anchor="t" anchorCtr="0">
            <a:noAutofit/>
          </a:bodyPr>
          <a:lstStyle/>
          <a:p>
            <a:pPr marL="0" marR="0" lvl="0" indent="-127000" algn="l" rtl="0">
              <a:lnSpc>
                <a:spcPct val="150000"/>
              </a:lnSpc>
              <a:spcBef>
                <a:spcPts val="0"/>
              </a:spcBef>
              <a:buClr>
                <a:srgbClr val="413960"/>
              </a:buClr>
              <a:buSzPct val="100000"/>
              <a:buFont typeface="Arial"/>
              <a:buNone/>
            </a:pPr>
            <a:r>
              <a:rPr lang="en" sz="2000" b="0" i="0" u="none" strike="noStrike" cap="none">
                <a:solidFill>
                  <a:srgbClr val="413960"/>
                </a:solidFill>
                <a:latin typeface="Work Sans"/>
                <a:ea typeface="Work Sans"/>
                <a:cs typeface="Work Sans"/>
                <a:sym typeface="Work Sans"/>
              </a:rPr>
              <a:t>This section provides helpful information about specific contributors to the death. You are charged with indicating whether these conditions actually contributed to the death and NOT whether or not they were present. </a:t>
            </a:r>
          </a:p>
        </p:txBody>
      </p:sp>
      <p:pic>
        <p:nvPicPr>
          <p:cNvPr id="163" name="Shape 163"/>
          <p:cNvPicPr preferRelativeResize="0"/>
          <p:nvPr/>
        </p:nvPicPr>
        <p:blipFill rotWithShape="1">
          <a:blip r:embed="rId3">
            <a:alphaModFix/>
          </a:blip>
          <a:srcRect/>
          <a:stretch/>
        </p:blipFill>
        <p:spPr>
          <a:xfrm>
            <a:off x="530094" y="2277892"/>
            <a:ext cx="4075952" cy="247794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Shape 168"/>
          <p:cNvPicPr preferRelativeResize="0"/>
          <p:nvPr/>
        </p:nvPicPr>
        <p:blipFill rotWithShape="1">
          <a:blip r:embed="rId3">
            <a:alphaModFix/>
          </a:blip>
          <a:srcRect/>
          <a:stretch/>
        </p:blipFill>
        <p:spPr>
          <a:xfrm>
            <a:off x="1252600" y="2194825"/>
            <a:ext cx="6638800" cy="479850"/>
          </a:xfrm>
          <a:prstGeom prst="rect">
            <a:avLst/>
          </a:prstGeom>
          <a:noFill/>
          <a:ln w="12700" cap="flat" cmpd="sng">
            <a:solidFill>
              <a:srgbClr val="D0CECE"/>
            </a:solidFill>
            <a:prstDash val="solid"/>
            <a:round/>
            <a:headEnd type="none" w="med" len="med"/>
            <a:tailEnd type="none" w="med" len="med"/>
          </a:ln>
        </p:spPr>
      </p:pic>
      <p:sp>
        <p:nvSpPr>
          <p:cNvPr id="169" name="Shape 169"/>
          <p:cNvSpPr txBox="1">
            <a:spLocks noGrp="1"/>
          </p:cNvSpPr>
          <p:nvPr>
            <p:ph type="body" idx="1"/>
          </p:nvPr>
        </p:nvSpPr>
        <p:spPr>
          <a:xfrm>
            <a:off x="1519900" y="3157325"/>
            <a:ext cx="6035100" cy="1818000"/>
          </a:xfrm>
          <a:prstGeom prst="rect">
            <a:avLst/>
          </a:prstGeom>
          <a:noFill/>
          <a:ln>
            <a:noFill/>
          </a:ln>
        </p:spPr>
        <p:txBody>
          <a:bodyPr wrap="square" lIns="91425" tIns="45700" rIns="91425" bIns="45700" anchor="t" anchorCtr="0">
            <a:noAutofit/>
          </a:bodyPr>
          <a:lstStyle/>
          <a:p>
            <a:pPr marL="0" marR="0" lvl="0" indent="-127000" algn="ctr" rtl="0">
              <a:lnSpc>
                <a:spcPct val="150000"/>
              </a:lnSpc>
              <a:spcBef>
                <a:spcPts val="0"/>
              </a:spcBef>
              <a:buClr>
                <a:srgbClr val="413960"/>
              </a:buClr>
              <a:buSzPct val="100000"/>
              <a:buFont typeface="Arial"/>
              <a:buNone/>
            </a:pPr>
            <a:r>
              <a:rPr lang="en" sz="2000" b="0" i="0" u="none" strike="noStrike" cap="none">
                <a:solidFill>
                  <a:srgbClr val="413960"/>
                </a:solidFill>
                <a:latin typeface="Work Sans"/>
                <a:ea typeface="Work Sans"/>
                <a:cs typeface="Work Sans"/>
                <a:sym typeface="Work Sans"/>
              </a:rPr>
              <a:t>These two questions help </a:t>
            </a:r>
            <a:r>
              <a:rPr lang="en" sz="2000"/>
              <a:t>committees</a:t>
            </a:r>
            <a:r>
              <a:rPr lang="en" sz="2000" b="0" i="0" u="none" strike="noStrike" cap="none">
                <a:solidFill>
                  <a:srgbClr val="413960"/>
                </a:solidFill>
                <a:latin typeface="Work Sans"/>
                <a:ea typeface="Work Sans"/>
                <a:cs typeface="Work Sans"/>
                <a:sym typeface="Work Sans"/>
              </a:rPr>
              <a:t> develo</a:t>
            </a:r>
            <a:r>
              <a:rPr lang="en" sz="2000"/>
              <a:t>p</a:t>
            </a:r>
            <a:r>
              <a:rPr lang="en" sz="2000" b="0" i="0" u="none" strike="noStrike" cap="none">
                <a:solidFill>
                  <a:srgbClr val="413960"/>
                </a:solidFill>
                <a:latin typeface="Work Sans"/>
                <a:ea typeface="Work Sans"/>
                <a:cs typeface="Work Sans"/>
                <a:sym typeface="Work Sans"/>
              </a:rPr>
              <a:t> actionable recommendations and prioritiz</a:t>
            </a:r>
            <a:r>
              <a:rPr lang="en" sz="2000"/>
              <a:t>e</a:t>
            </a:r>
            <a:r>
              <a:rPr lang="en" sz="2000" b="0" i="0" u="none" strike="noStrike" cap="none">
                <a:solidFill>
                  <a:srgbClr val="413960"/>
                </a:solidFill>
                <a:latin typeface="Work Sans"/>
                <a:ea typeface="Work Sans"/>
                <a:cs typeface="Work Sans"/>
                <a:sym typeface="Work Sans"/>
              </a:rPr>
              <a:t> causes of death to focus on for action.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1346750" y="3157325"/>
            <a:ext cx="6381300" cy="1419300"/>
          </a:xfrm>
          <a:prstGeom prst="rect">
            <a:avLst/>
          </a:prstGeom>
          <a:noFill/>
          <a:ln>
            <a:noFill/>
          </a:ln>
        </p:spPr>
        <p:txBody>
          <a:bodyPr wrap="square" lIns="91425" tIns="45700" rIns="91425" bIns="45700" anchor="t" anchorCtr="0">
            <a:noAutofit/>
          </a:bodyPr>
          <a:lstStyle/>
          <a:p>
            <a:pPr marL="0" marR="0" lvl="0" indent="-127000" algn="ctr" rtl="0">
              <a:lnSpc>
                <a:spcPct val="150000"/>
              </a:lnSpc>
              <a:spcBef>
                <a:spcPts val="0"/>
              </a:spcBef>
              <a:buClr>
                <a:srgbClr val="413960"/>
              </a:buClr>
              <a:buSzPct val="100000"/>
              <a:buFont typeface="Arial"/>
              <a:buNone/>
            </a:pPr>
            <a:r>
              <a:rPr lang="en" sz="2000" b="0" i="0" u="none" strike="noStrike" cap="none">
                <a:solidFill>
                  <a:srgbClr val="413960"/>
                </a:solidFill>
                <a:latin typeface="Work Sans"/>
                <a:ea typeface="Work Sans"/>
                <a:cs typeface="Work Sans"/>
                <a:sym typeface="Work Sans"/>
              </a:rPr>
              <a:t>Some committees choose to answer </a:t>
            </a:r>
            <a:r>
              <a:rPr lang="en" sz="2000"/>
              <a:t>only </a:t>
            </a:r>
            <a:r>
              <a:rPr lang="en" sz="2000" b="0" i="0" u="none" strike="noStrike" cap="none">
                <a:solidFill>
                  <a:srgbClr val="413960"/>
                </a:solidFill>
                <a:latin typeface="Work Sans"/>
                <a:ea typeface="Work Sans"/>
                <a:cs typeface="Work Sans"/>
                <a:sym typeface="Work Sans"/>
              </a:rPr>
              <a:t>one question or the other. Each has its value.</a:t>
            </a:r>
          </a:p>
        </p:txBody>
      </p:sp>
      <p:pic>
        <p:nvPicPr>
          <p:cNvPr id="175" name="Shape 175"/>
          <p:cNvPicPr preferRelativeResize="0"/>
          <p:nvPr/>
        </p:nvPicPr>
        <p:blipFill rotWithShape="1">
          <a:blip r:embed="rId3">
            <a:alphaModFix/>
          </a:blip>
          <a:srcRect/>
          <a:stretch/>
        </p:blipFill>
        <p:spPr>
          <a:xfrm>
            <a:off x="1252600" y="2194825"/>
            <a:ext cx="6638800" cy="479850"/>
          </a:xfrm>
          <a:prstGeom prst="rect">
            <a:avLst/>
          </a:prstGeom>
          <a:noFill/>
          <a:ln w="12700" cap="flat" cmpd="sng">
            <a:solidFill>
              <a:srgbClr val="D0CECE"/>
            </a:solidFill>
            <a:prstDash val="solid"/>
            <a:round/>
            <a:headEnd type="none" w="med" len="med"/>
            <a:tailEnd type="none" w="med" len="me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2018825" y="3157325"/>
            <a:ext cx="5037000" cy="1419300"/>
          </a:xfrm>
          <a:prstGeom prst="rect">
            <a:avLst/>
          </a:prstGeom>
          <a:noFill/>
          <a:ln>
            <a:noFill/>
          </a:ln>
        </p:spPr>
        <p:txBody>
          <a:bodyPr wrap="square" lIns="91425" tIns="45700" rIns="91425" bIns="45700" anchor="t" anchorCtr="0">
            <a:noAutofit/>
          </a:bodyPr>
          <a:lstStyle/>
          <a:p>
            <a:pPr marL="0" marR="0" lvl="0" indent="-127000" algn="ctr" rtl="0">
              <a:lnSpc>
                <a:spcPct val="150000"/>
              </a:lnSpc>
              <a:spcBef>
                <a:spcPts val="0"/>
              </a:spcBef>
              <a:buClr>
                <a:srgbClr val="413960"/>
              </a:buClr>
              <a:buSzPct val="100000"/>
              <a:buFont typeface="Arial"/>
              <a:buNone/>
            </a:pPr>
            <a:r>
              <a:rPr lang="en" sz="2000" b="0" i="0" u="none" strike="noStrike" cap="none">
                <a:solidFill>
                  <a:srgbClr val="413960"/>
                </a:solidFill>
                <a:latin typeface="Work Sans"/>
                <a:ea typeface="Work Sans"/>
                <a:cs typeface="Work Sans"/>
                <a:sym typeface="Work Sans"/>
              </a:rPr>
              <a:t>The first decision says nothing about the degree of preventability.</a:t>
            </a:r>
          </a:p>
        </p:txBody>
      </p:sp>
      <p:pic>
        <p:nvPicPr>
          <p:cNvPr id="181" name="Shape 181"/>
          <p:cNvPicPr preferRelativeResize="0"/>
          <p:nvPr/>
        </p:nvPicPr>
        <p:blipFill rotWithShape="1">
          <a:blip r:embed="rId3">
            <a:alphaModFix/>
          </a:blip>
          <a:srcRect/>
          <a:stretch/>
        </p:blipFill>
        <p:spPr>
          <a:xfrm>
            <a:off x="1252600" y="2194825"/>
            <a:ext cx="6638800" cy="479850"/>
          </a:xfrm>
          <a:prstGeom prst="rect">
            <a:avLst/>
          </a:prstGeom>
          <a:noFill/>
          <a:ln w="12700" cap="flat" cmpd="sng">
            <a:solidFill>
              <a:srgbClr val="D0CECE"/>
            </a:solidFill>
            <a:prstDash val="solid"/>
            <a:round/>
            <a:headEnd type="none" w="med" len="med"/>
            <a:tailEnd type="none" w="med" len="me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1346750" y="3157325"/>
            <a:ext cx="6381300" cy="1902000"/>
          </a:xfrm>
          <a:prstGeom prst="rect">
            <a:avLst/>
          </a:prstGeom>
          <a:noFill/>
          <a:ln>
            <a:noFill/>
          </a:ln>
        </p:spPr>
        <p:txBody>
          <a:bodyPr wrap="square" lIns="91425" tIns="45700" rIns="91425" bIns="45700" anchor="t" anchorCtr="0">
            <a:noAutofit/>
          </a:bodyPr>
          <a:lstStyle/>
          <a:p>
            <a:pPr marL="0" marR="0" lvl="0" indent="-127000" algn="ctr" rtl="0">
              <a:lnSpc>
                <a:spcPct val="150000"/>
              </a:lnSpc>
              <a:spcBef>
                <a:spcPts val="0"/>
              </a:spcBef>
              <a:buClr>
                <a:srgbClr val="413960"/>
              </a:buClr>
              <a:buSzPct val="100000"/>
              <a:buFont typeface="Arial"/>
              <a:buNone/>
            </a:pPr>
            <a:r>
              <a:rPr lang="en" sz="2000" b="0" i="0" u="none" strike="noStrike" cap="none">
                <a:solidFill>
                  <a:srgbClr val="413960"/>
                </a:solidFill>
                <a:latin typeface="Work Sans"/>
                <a:ea typeface="Work Sans"/>
                <a:cs typeface="Work Sans"/>
                <a:sym typeface="Work Sans"/>
              </a:rPr>
              <a:t>The second decision speaks to the specific degree to which the death was </a:t>
            </a:r>
            <a:br>
              <a:rPr lang="en" sz="2000" b="0" i="0" u="none" strike="noStrike" cap="none">
                <a:solidFill>
                  <a:srgbClr val="413960"/>
                </a:solidFill>
                <a:latin typeface="Work Sans"/>
                <a:ea typeface="Work Sans"/>
                <a:cs typeface="Work Sans"/>
                <a:sym typeface="Work Sans"/>
              </a:rPr>
            </a:br>
            <a:r>
              <a:rPr lang="en" sz="2000" b="0" i="0" u="none" strike="noStrike" cap="none">
                <a:solidFill>
                  <a:srgbClr val="413960"/>
                </a:solidFill>
                <a:latin typeface="Work Sans"/>
                <a:ea typeface="Work Sans"/>
                <a:cs typeface="Work Sans"/>
                <a:sym typeface="Work Sans"/>
              </a:rPr>
              <a:t>potentially preventable.</a:t>
            </a:r>
          </a:p>
        </p:txBody>
      </p:sp>
      <p:pic>
        <p:nvPicPr>
          <p:cNvPr id="187" name="Shape 187"/>
          <p:cNvPicPr preferRelativeResize="0"/>
          <p:nvPr/>
        </p:nvPicPr>
        <p:blipFill rotWithShape="1">
          <a:blip r:embed="rId3">
            <a:alphaModFix/>
          </a:blip>
          <a:srcRect/>
          <a:stretch/>
        </p:blipFill>
        <p:spPr>
          <a:xfrm>
            <a:off x="1252600" y="2194825"/>
            <a:ext cx="6638800" cy="479850"/>
          </a:xfrm>
          <a:prstGeom prst="rect">
            <a:avLst/>
          </a:prstGeom>
          <a:noFill/>
          <a:ln w="12700" cap="flat" cmpd="sng">
            <a:solidFill>
              <a:srgbClr val="D0CECE"/>
            </a:solidFill>
            <a:prstDash val="solid"/>
            <a:round/>
            <a:headEnd type="none" w="med" len="med"/>
            <a:tailEnd type="none" w="med" len="me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1346750" y="3157325"/>
            <a:ext cx="6381300" cy="2149800"/>
          </a:xfrm>
          <a:prstGeom prst="rect">
            <a:avLst/>
          </a:prstGeom>
          <a:noFill/>
          <a:ln>
            <a:noFill/>
          </a:ln>
        </p:spPr>
        <p:txBody>
          <a:bodyPr wrap="square" lIns="91425" tIns="45700" rIns="91425" bIns="45700" anchor="t" anchorCtr="0">
            <a:noAutofit/>
          </a:bodyPr>
          <a:lstStyle/>
          <a:p>
            <a:pPr marL="0" marR="0" lvl="0" indent="-127000" algn="ctr" rtl="0">
              <a:lnSpc>
                <a:spcPct val="150000"/>
              </a:lnSpc>
              <a:spcBef>
                <a:spcPts val="0"/>
              </a:spcBef>
              <a:buClr>
                <a:srgbClr val="413960"/>
              </a:buClr>
              <a:buSzPct val="100000"/>
              <a:buFont typeface="Arial"/>
              <a:buNone/>
            </a:pPr>
            <a:r>
              <a:rPr lang="en" sz="2000" b="0" i="0" u="none" strike="noStrike" cap="none">
                <a:solidFill>
                  <a:srgbClr val="413960"/>
                </a:solidFill>
                <a:latin typeface="Work Sans"/>
                <a:ea typeface="Work Sans"/>
                <a:cs typeface="Work Sans"/>
                <a:sym typeface="Work Sans"/>
              </a:rPr>
              <a:t>Either decision is useful alone, but when used together, can better support prioritizing areas for the committee to recommend action.</a:t>
            </a:r>
          </a:p>
        </p:txBody>
      </p:sp>
      <p:pic>
        <p:nvPicPr>
          <p:cNvPr id="193" name="Shape 193"/>
          <p:cNvPicPr preferRelativeResize="0"/>
          <p:nvPr/>
        </p:nvPicPr>
        <p:blipFill rotWithShape="1">
          <a:blip r:embed="rId3">
            <a:alphaModFix/>
          </a:blip>
          <a:srcRect/>
          <a:stretch/>
        </p:blipFill>
        <p:spPr>
          <a:xfrm>
            <a:off x="1252600" y="2194825"/>
            <a:ext cx="6638800" cy="479850"/>
          </a:xfrm>
          <a:prstGeom prst="rect">
            <a:avLst/>
          </a:prstGeom>
          <a:noFill/>
          <a:ln w="12700" cap="flat" cmpd="sng">
            <a:solidFill>
              <a:srgbClr val="D0CECE"/>
            </a:solidFill>
            <a:prstDash val="solid"/>
            <a:round/>
            <a:headEnd type="none" w="med" len="med"/>
            <a:tailEnd type="none" w="med" len="me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1519500" y="3157318"/>
            <a:ext cx="6093300" cy="1371600"/>
          </a:xfrm>
          <a:prstGeom prst="rect">
            <a:avLst/>
          </a:prstGeom>
          <a:noFill/>
          <a:ln>
            <a:noFill/>
          </a:ln>
        </p:spPr>
        <p:txBody>
          <a:bodyPr wrap="square" lIns="91425" tIns="45700" rIns="91425" bIns="45700" anchor="t" anchorCtr="0">
            <a:noAutofit/>
          </a:bodyPr>
          <a:lstStyle/>
          <a:p>
            <a:pPr marL="0" marR="0" lvl="0" indent="-127000" algn="ctr" rtl="0">
              <a:lnSpc>
                <a:spcPct val="150000"/>
              </a:lnSpc>
              <a:spcBef>
                <a:spcPts val="0"/>
              </a:spcBef>
              <a:buClr>
                <a:srgbClr val="413960"/>
              </a:buClr>
              <a:buSzPct val="100000"/>
              <a:buFont typeface="Arial"/>
              <a:buNone/>
            </a:pPr>
            <a:r>
              <a:rPr lang="en" sz="2000" b="0" i="0" u="none" strike="noStrike" cap="none">
                <a:solidFill>
                  <a:srgbClr val="413960"/>
                </a:solidFill>
                <a:latin typeface="Work Sans"/>
                <a:ea typeface="Work Sans"/>
                <a:cs typeface="Work Sans"/>
                <a:sym typeface="Work Sans"/>
              </a:rPr>
              <a:t>The definition of preventability is provided on the form to help ensure that committee members are using consistent terminology.</a:t>
            </a:r>
          </a:p>
        </p:txBody>
      </p:sp>
      <p:pic>
        <p:nvPicPr>
          <p:cNvPr id="199" name="Shape 199"/>
          <p:cNvPicPr preferRelativeResize="0"/>
          <p:nvPr/>
        </p:nvPicPr>
        <p:blipFill rotWithShape="1">
          <a:blip r:embed="rId3">
            <a:alphaModFix/>
          </a:blip>
          <a:srcRect/>
          <a:stretch/>
        </p:blipFill>
        <p:spPr>
          <a:xfrm>
            <a:off x="1252600" y="2194825"/>
            <a:ext cx="6638800" cy="479850"/>
          </a:xfrm>
          <a:prstGeom prst="rect">
            <a:avLst/>
          </a:prstGeom>
          <a:noFill/>
          <a:ln w="12700" cap="flat" cmpd="sng">
            <a:solidFill>
              <a:srgbClr val="D0CECE"/>
            </a:solidFill>
            <a:prstDash val="solid"/>
            <a:round/>
            <a:headEnd type="none" w="med" len="med"/>
            <a:tailEnd type="none" w="med" len="me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1494096" y="2405026"/>
            <a:ext cx="6108184" cy="2400891"/>
          </a:xfrm>
          <a:prstGeom prst="rect">
            <a:avLst/>
          </a:prstGeom>
          <a:noFill/>
          <a:ln>
            <a:noFill/>
          </a:ln>
        </p:spPr>
        <p:txBody>
          <a:bodyPr wrap="square" lIns="91425" tIns="45700" rIns="91425" bIns="45700" anchor="t" anchorCtr="0">
            <a:noAutofit/>
          </a:bodyPr>
          <a:lstStyle/>
          <a:p>
            <a:pPr marL="0" marR="0" lvl="0" indent="-127000" algn="ctr" rtl="0">
              <a:lnSpc>
                <a:spcPct val="150000"/>
              </a:lnSpc>
              <a:spcBef>
                <a:spcPts val="0"/>
              </a:spcBef>
              <a:spcAft>
                <a:spcPts val="0"/>
              </a:spcAft>
              <a:buClr>
                <a:srgbClr val="413960"/>
              </a:buClr>
              <a:buSzPct val="100000"/>
              <a:buFont typeface="Arial"/>
              <a:buNone/>
            </a:pPr>
            <a:r>
              <a:rPr lang="en" sz="2000" b="0" i="0" u="none" strike="noStrike" cap="none">
                <a:solidFill>
                  <a:srgbClr val="413960"/>
                </a:solidFill>
                <a:latin typeface="Work Sans"/>
                <a:ea typeface="Work Sans"/>
                <a:cs typeface="Work Sans"/>
                <a:sym typeface="Work Sans"/>
              </a:rPr>
              <a:t>The </a:t>
            </a:r>
            <a:r>
              <a:rPr lang="en" sz="2000" b="1" i="0" u="none" strike="noStrike" cap="none">
                <a:solidFill>
                  <a:srgbClr val="413960"/>
                </a:solidFill>
                <a:latin typeface="Work Sans"/>
                <a:ea typeface="Work Sans"/>
                <a:cs typeface="Work Sans"/>
                <a:sym typeface="Work Sans"/>
              </a:rPr>
              <a:t>Maternal Mortality Review Committee Decisions Form*</a:t>
            </a:r>
            <a:r>
              <a:rPr lang="en" sz="2000" b="0" i="0" u="none" strike="noStrike" cap="none">
                <a:solidFill>
                  <a:srgbClr val="413960"/>
                </a:solidFill>
                <a:latin typeface="Work Sans"/>
                <a:ea typeface="Work Sans"/>
                <a:cs typeface="Work Sans"/>
                <a:sym typeface="Work Sans"/>
              </a:rPr>
              <a:t> was created to collect and organize data from maternal mortality review committees in a standardized way</a:t>
            </a:r>
            <a:r>
              <a:rPr lang="en" sz="2000"/>
              <a:t> in order to</a:t>
            </a:r>
            <a:r>
              <a:rPr lang="en" sz="2000" b="0" i="0" u="none" strike="noStrike" cap="none">
                <a:solidFill>
                  <a:srgbClr val="413960"/>
                </a:solidFill>
                <a:latin typeface="Work Sans"/>
                <a:ea typeface="Work Sans"/>
                <a:cs typeface="Work Sans"/>
                <a:sym typeface="Work Sans"/>
              </a:rPr>
              <a:t> analyze, report, and share</a:t>
            </a:r>
            <a:r>
              <a:rPr lang="en" sz="2000"/>
              <a:t> it</a:t>
            </a:r>
            <a:r>
              <a:rPr lang="en" sz="2000" b="0" i="0" u="none" strike="noStrike" cap="none">
                <a:solidFill>
                  <a:srgbClr val="413960"/>
                </a:solidFill>
                <a:latin typeface="Work Sans"/>
                <a:ea typeface="Work Sans"/>
                <a:cs typeface="Work Sans"/>
                <a:sym typeface="Work Sans"/>
              </a:rPr>
              <a:t>. </a:t>
            </a:r>
          </a:p>
          <a:p>
            <a:pPr marL="0" marR="0" lvl="0" indent="-127000" algn="ctr" rtl="0">
              <a:lnSpc>
                <a:spcPct val="150000"/>
              </a:lnSpc>
              <a:spcBef>
                <a:spcPts val="1000"/>
              </a:spcBef>
              <a:buClr>
                <a:srgbClr val="413960"/>
              </a:buClr>
              <a:buSzPct val="100000"/>
              <a:buFont typeface="Arial"/>
              <a:buNone/>
            </a:pPr>
            <a:endParaRPr sz="2000" b="0" i="0" u="none" strike="noStrike" cap="none">
              <a:solidFill>
                <a:srgbClr val="413960"/>
              </a:solidFill>
              <a:latin typeface="Work Sans"/>
              <a:ea typeface="Work Sans"/>
              <a:cs typeface="Work Sans"/>
              <a:sym typeface="Work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4136075" y="2307000"/>
            <a:ext cx="4486800" cy="2244000"/>
          </a:xfrm>
          <a:prstGeom prst="rect">
            <a:avLst/>
          </a:prstGeom>
          <a:noFill/>
          <a:ln>
            <a:noFill/>
          </a:ln>
        </p:spPr>
        <p:txBody>
          <a:bodyPr wrap="square" lIns="91425" tIns="45700" rIns="91425" bIns="45700" anchor="t" anchorCtr="0">
            <a:noAutofit/>
          </a:bodyPr>
          <a:lstStyle/>
          <a:p>
            <a:pPr marL="0" marR="0" lvl="0" indent="-127000" algn="l" rtl="0">
              <a:lnSpc>
                <a:spcPct val="150000"/>
              </a:lnSpc>
              <a:spcBef>
                <a:spcPts val="0"/>
              </a:spcBef>
              <a:spcAft>
                <a:spcPts val="0"/>
              </a:spcAft>
              <a:buClr>
                <a:srgbClr val="413960"/>
              </a:buClr>
              <a:buSzPct val="100000"/>
              <a:buFont typeface="Arial"/>
              <a:buNone/>
            </a:pPr>
            <a:r>
              <a:rPr lang="en" sz="2000"/>
              <a:t>Contributing factors form the basis for your committee’s recommendations.</a:t>
            </a:r>
          </a:p>
          <a:p>
            <a:pPr marL="0" marR="0" lvl="0" indent="-127000" algn="l" rtl="0">
              <a:lnSpc>
                <a:spcPct val="150000"/>
              </a:lnSpc>
              <a:spcBef>
                <a:spcPts val="1000"/>
              </a:spcBef>
              <a:spcAft>
                <a:spcPts val="0"/>
              </a:spcAft>
              <a:buClr>
                <a:srgbClr val="413960"/>
              </a:buClr>
              <a:buSzPct val="100000"/>
              <a:buFont typeface="Arial"/>
              <a:buNone/>
            </a:pPr>
            <a:r>
              <a:rPr lang="en" sz="2000"/>
              <a:t>MMRIA includes three elements to identify critical factors.</a:t>
            </a:r>
          </a:p>
        </p:txBody>
      </p:sp>
      <p:pic>
        <p:nvPicPr>
          <p:cNvPr id="2" name="Picture 1"/>
          <p:cNvPicPr>
            <a:picLocks noChangeAspect="1"/>
          </p:cNvPicPr>
          <p:nvPr/>
        </p:nvPicPr>
        <p:blipFill>
          <a:blip r:embed="rId3"/>
          <a:stretch>
            <a:fillRect/>
          </a:stretch>
        </p:blipFill>
        <p:spPr>
          <a:xfrm>
            <a:off x="276224" y="1473141"/>
            <a:ext cx="3779127" cy="444188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4136075" y="2589000"/>
            <a:ext cx="4486800" cy="1680000"/>
          </a:xfrm>
          <a:prstGeom prst="rect">
            <a:avLst/>
          </a:prstGeom>
          <a:noFill/>
          <a:ln>
            <a:noFill/>
          </a:ln>
        </p:spPr>
        <p:txBody>
          <a:bodyPr wrap="square" lIns="91425" tIns="45700" rIns="91425" bIns="45700" anchor="t" anchorCtr="0">
            <a:noAutofit/>
          </a:bodyPr>
          <a:lstStyle/>
          <a:p>
            <a:pPr marL="0" marR="0" lvl="0" indent="-127000" algn="l" rtl="0">
              <a:lnSpc>
                <a:spcPct val="150000"/>
              </a:lnSpc>
              <a:spcBef>
                <a:spcPts val="0"/>
              </a:spcBef>
              <a:spcAft>
                <a:spcPts val="0"/>
              </a:spcAft>
              <a:buClr>
                <a:srgbClr val="413960"/>
              </a:buClr>
              <a:buSzPct val="100000"/>
              <a:buFont typeface="Arial"/>
              <a:buNone/>
            </a:pPr>
            <a:r>
              <a:rPr lang="en" sz="2000"/>
              <a:t>First, categorize each factor into one of five levels: Patient/Family, Provider, Facility, System of Care, or Community.</a:t>
            </a:r>
          </a:p>
        </p:txBody>
      </p:sp>
      <p:pic>
        <p:nvPicPr>
          <p:cNvPr id="4" name="Picture 3"/>
          <p:cNvPicPr>
            <a:picLocks noChangeAspect="1"/>
          </p:cNvPicPr>
          <p:nvPr/>
        </p:nvPicPr>
        <p:blipFill>
          <a:blip r:embed="rId3"/>
          <a:stretch>
            <a:fillRect/>
          </a:stretch>
        </p:blipFill>
        <p:spPr>
          <a:xfrm>
            <a:off x="276224" y="1473141"/>
            <a:ext cx="3779127" cy="444188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4136075" y="2127150"/>
            <a:ext cx="4486800" cy="2603700"/>
          </a:xfrm>
          <a:prstGeom prst="rect">
            <a:avLst/>
          </a:prstGeom>
          <a:noFill/>
          <a:ln>
            <a:noFill/>
          </a:ln>
        </p:spPr>
        <p:txBody>
          <a:bodyPr wrap="square" lIns="91425" tIns="45700" rIns="91425" bIns="45700" anchor="t" anchorCtr="0">
            <a:noAutofit/>
          </a:bodyPr>
          <a:lstStyle/>
          <a:p>
            <a:pPr marL="0" marR="0" lvl="0" indent="-127000" algn="l" rtl="0">
              <a:lnSpc>
                <a:spcPct val="150000"/>
              </a:lnSpc>
              <a:spcBef>
                <a:spcPts val="0"/>
              </a:spcBef>
              <a:spcAft>
                <a:spcPts val="0"/>
              </a:spcAft>
              <a:buClr>
                <a:srgbClr val="413960"/>
              </a:buClr>
              <a:buSzPct val="100000"/>
              <a:buFont typeface="Arial"/>
              <a:buNone/>
            </a:pPr>
            <a:r>
              <a:rPr lang="en" sz="2000"/>
              <a:t>Second, assign each factor a class among 24 specific factor class categories, along with “other.” A description of each contributing factor class category is listed on page 4 of the form.</a:t>
            </a:r>
          </a:p>
        </p:txBody>
      </p:sp>
      <p:pic>
        <p:nvPicPr>
          <p:cNvPr id="2" name="Picture 1"/>
          <p:cNvPicPr>
            <a:picLocks noChangeAspect="1"/>
          </p:cNvPicPr>
          <p:nvPr/>
        </p:nvPicPr>
        <p:blipFill>
          <a:blip r:embed="rId3"/>
          <a:stretch>
            <a:fillRect/>
          </a:stretch>
        </p:blipFill>
        <p:spPr>
          <a:xfrm>
            <a:off x="272497" y="1076075"/>
            <a:ext cx="3613703" cy="578192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4136075" y="2827200"/>
            <a:ext cx="4486800" cy="1203600"/>
          </a:xfrm>
          <a:prstGeom prst="rect">
            <a:avLst/>
          </a:prstGeom>
          <a:noFill/>
          <a:ln>
            <a:noFill/>
          </a:ln>
        </p:spPr>
        <p:txBody>
          <a:bodyPr wrap="square" lIns="91425" tIns="45700" rIns="91425" bIns="45700" anchor="t" anchorCtr="0">
            <a:noAutofit/>
          </a:bodyPr>
          <a:lstStyle/>
          <a:p>
            <a:pPr marL="0" marR="0" lvl="0" indent="-127000" algn="l" rtl="0">
              <a:lnSpc>
                <a:spcPct val="150000"/>
              </a:lnSpc>
              <a:spcBef>
                <a:spcPts val="0"/>
              </a:spcBef>
              <a:spcAft>
                <a:spcPts val="0"/>
              </a:spcAft>
              <a:buClr>
                <a:srgbClr val="413960"/>
              </a:buClr>
              <a:buSzPct val="100000"/>
              <a:buFont typeface="Arial"/>
              <a:buNone/>
            </a:pPr>
            <a:r>
              <a:rPr lang="en" sz="2000"/>
              <a:t>Third, provide a concise description of the </a:t>
            </a:r>
            <a:br>
              <a:rPr lang="en" sz="2000"/>
            </a:br>
            <a:r>
              <a:rPr lang="en" sz="2000"/>
              <a:t>contributing factor.</a:t>
            </a:r>
          </a:p>
        </p:txBody>
      </p:sp>
      <p:pic>
        <p:nvPicPr>
          <p:cNvPr id="4" name="Picture 3"/>
          <p:cNvPicPr>
            <a:picLocks noChangeAspect="1"/>
          </p:cNvPicPr>
          <p:nvPr/>
        </p:nvPicPr>
        <p:blipFill>
          <a:blip r:embed="rId3"/>
          <a:stretch>
            <a:fillRect/>
          </a:stretch>
        </p:blipFill>
        <p:spPr>
          <a:xfrm>
            <a:off x="276224" y="1473141"/>
            <a:ext cx="3779127" cy="444188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4136075" y="2553777"/>
            <a:ext cx="4486800" cy="1826700"/>
          </a:xfrm>
          <a:prstGeom prst="rect">
            <a:avLst/>
          </a:prstGeom>
          <a:noFill/>
          <a:ln>
            <a:noFill/>
          </a:ln>
        </p:spPr>
        <p:txBody>
          <a:bodyPr wrap="square" lIns="91425" tIns="45700" rIns="91425" bIns="45700" anchor="t" anchorCtr="0">
            <a:noAutofit/>
          </a:bodyPr>
          <a:lstStyle/>
          <a:p>
            <a:pPr marL="0" marR="0" lvl="0" indent="-127000" algn="l" rtl="0">
              <a:lnSpc>
                <a:spcPct val="150000"/>
              </a:lnSpc>
              <a:spcBef>
                <a:spcPts val="0"/>
              </a:spcBef>
              <a:spcAft>
                <a:spcPts val="0"/>
              </a:spcAft>
              <a:buClr>
                <a:srgbClr val="413960"/>
              </a:buClr>
              <a:buSzPct val="100000"/>
              <a:buFont typeface="Arial"/>
              <a:buNone/>
            </a:pPr>
            <a:r>
              <a:rPr lang="en" sz="2000" b="0" i="0" u="none" strike="noStrike" cap="none">
                <a:solidFill>
                  <a:srgbClr val="413960"/>
                </a:solidFill>
                <a:latin typeface="Work Sans"/>
                <a:ea typeface="Work Sans"/>
                <a:cs typeface="Work Sans"/>
                <a:sym typeface="Work Sans"/>
              </a:rPr>
              <a:t>Recommendations should be </a:t>
            </a:r>
            <a:r>
              <a:rPr lang="en" sz="2000" b="1" i="0" u="none" strike="noStrike" cap="none">
                <a:solidFill>
                  <a:srgbClr val="413960"/>
                </a:solidFill>
                <a:latin typeface="Work Sans"/>
                <a:ea typeface="Work Sans"/>
                <a:cs typeface="Work Sans"/>
                <a:sym typeface="Work Sans"/>
              </a:rPr>
              <a:t>specific, feasible,</a:t>
            </a:r>
            <a:r>
              <a:rPr lang="en" sz="2000" b="0" i="0" u="none" strike="noStrike" cap="none">
                <a:solidFill>
                  <a:srgbClr val="413960"/>
                </a:solidFill>
                <a:latin typeface="Work Sans"/>
                <a:ea typeface="Work Sans"/>
                <a:cs typeface="Work Sans"/>
                <a:sym typeface="Work Sans"/>
              </a:rPr>
              <a:t> and </a:t>
            </a:r>
            <a:r>
              <a:rPr lang="en" sz="2000" b="1" i="0" u="none" strike="noStrike" cap="none">
                <a:solidFill>
                  <a:srgbClr val="413960"/>
                </a:solidFill>
                <a:latin typeface="Work Sans"/>
                <a:ea typeface="Work Sans"/>
                <a:cs typeface="Work Sans"/>
                <a:sym typeface="Work Sans"/>
              </a:rPr>
              <a:t>actionable.  Note who should be responsible for each action.</a:t>
            </a:r>
          </a:p>
        </p:txBody>
      </p:sp>
      <p:pic>
        <p:nvPicPr>
          <p:cNvPr id="229" name="Shape 229"/>
          <p:cNvPicPr preferRelativeResize="0"/>
          <p:nvPr/>
        </p:nvPicPr>
        <p:blipFill rotWithShape="1">
          <a:blip r:embed="rId3">
            <a:alphaModFix/>
          </a:blip>
          <a:srcRect t="178" b="16277"/>
          <a:stretch/>
        </p:blipFill>
        <p:spPr>
          <a:xfrm>
            <a:off x="228600" y="2033614"/>
            <a:ext cx="3838575" cy="2867025"/>
          </a:xfrm>
          <a:prstGeom prst="rect">
            <a:avLst/>
          </a:prstGeom>
          <a:noFill/>
          <a:ln w="9525" cap="flat" cmpd="sng">
            <a:solidFill>
              <a:srgbClr val="D0CECE"/>
            </a:solidFill>
            <a:prstDash val="solid"/>
            <a:round/>
            <a:headEnd type="none" w="med" len="med"/>
            <a:tailEnd type="none" w="med" len="me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4136075" y="2553777"/>
            <a:ext cx="4486800" cy="1826700"/>
          </a:xfrm>
          <a:prstGeom prst="rect">
            <a:avLst/>
          </a:prstGeom>
          <a:noFill/>
          <a:ln>
            <a:noFill/>
          </a:ln>
        </p:spPr>
        <p:txBody>
          <a:bodyPr wrap="square" lIns="91425" tIns="45700" rIns="91425" bIns="45700" anchor="t" anchorCtr="0">
            <a:noAutofit/>
          </a:bodyPr>
          <a:lstStyle/>
          <a:p>
            <a:pPr marL="0" marR="0" lvl="0" indent="-127000" algn="l" rtl="0">
              <a:lnSpc>
                <a:spcPct val="150000"/>
              </a:lnSpc>
              <a:spcBef>
                <a:spcPts val="0"/>
              </a:spcBef>
              <a:spcAft>
                <a:spcPts val="0"/>
              </a:spcAft>
              <a:buClr>
                <a:srgbClr val="413960"/>
              </a:buClr>
              <a:buSzPct val="100000"/>
              <a:buFont typeface="Arial"/>
              <a:buNone/>
            </a:pPr>
            <a:r>
              <a:rPr lang="en" sz="2000" b="0" i="0" u="none" strike="noStrike" cap="none">
                <a:solidFill>
                  <a:srgbClr val="413960"/>
                </a:solidFill>
                <a:latin typeface="Work Sans"/>
                <a:ea typeface="Work Sans"/>
                <a:cs typeface="Work Sans"/>
                <a:sym typeface="Work Sans"/>
              </a:rPr>
              <a:t>Recommendations should be </a:t>
            </a:r>
            <a:r>
              <a:rPr lang="en" sz="2000" b="1" i="0" u="none" strike="noStrike" cap="none">
                <a:solidFill>
                  <a:srgbClr val="413960"/>
                </a:solidFill>
                <a:latin typeface="Work Sans"/>
                <a:ea typeface="Work Sans"/>
                <a:cs typeface="Work Sans"/>
                <a:sym typeface="Work Sans"/>
              </a:rPr>
              <a:t>specific, feasible,</a:t>
            </a:r>
            <a:r>
              <a:rPr lang="en" sz="2000" b="0" i="0" u="none" strike="noStrike" cap="none">
                <a:solidFill>
                  <a:srgbClr val="413960"/>
                </a:solidFill>
                <a:latin typeface="Work Sans"/>
                <a:ea typeface="Work Sans"/>
                <a:cs typeface="Work Sans"/>
                <a:sym typeface="Work Sans"/>
              </a:rPr>
              <a:t> and </a:t>
            </a:r>
            <a:r>
              <a:rPr lang="en" sz="2000" b="1" i="0" u="none" strike="noStrike" cap="none">
                <a:solidFill>
                  <a:srgbClr val="413960"/>
                </a:solidFill>
                <a:latin typeface="Work Sans"/>
                <a:ea typeface="Work Sans"/>
                <a:cs typeface="Work Sans"/>
                <a:sym typeface="Work Sans"/>
              </a:rPr>
              <a:t>actionable.  Note who should be responsible for each action.</a:t>
            </a:r>
          </a:p>
        </p:txBody>
      </p:sp>
      <p:pic>
        <p:nvPicPr>
          <p:cNvPr id="235" name="Shape 235"/>
          <p:cNvPicPr preferRelativeResize="0"/>
          <p:nvPr/>
        </p:nvPicPr>
        <p:blipFill rotWithShape="1">
          <a:blip r:embed="rId3">
            <a:alphaModFix/>
          </a:blip>
          <a:srcRect l="991" t="11345" r="43640" b="16436"/>
          <a:stretch/>
        </p:blipFill>
        <p:spPr>
          <a:xfrm>
            <a:off x="371475" y="1485900"/>
            <a:ext cx="3764599" cy="4133850"/>
          </a:xfrm>
          <a:prstGeom prst="rect">
            <a:avLst/>
          </a:prstGeom>
          <a:noFill/>
          <a:ln w="9525" cap="flat" cmpd="sng">
            <a:solidFill>
              <a:srgbClr val="D0CECE"/>
            </a:solidFill>
            <a:prstDash val="solid"/>
            <a:round/>
            <a:headEnd type="none" w="med" len="med"/>
            <a:tailEnd type="none" w="med" len="me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4136065" y="1536403"/>
            <a:ext cx="4486939" cy="4268973"/>
          </a:xfrm>
          <a:prstGeom prst="rect">
            <a:avLst/>
          </a:prstGeom>
          <a:noFill/>
          <a:ln>
            <a:noFill/>
          </a:ln>
        </p:spPr>
        <p:txBody>
          <a:bodyPr wrap="square" lIns="91425" tIns="45700" rIns="91425" bIns="45700" anchor="t" anchorCtr="0">
            <a:noAutofit/>
          </a:bodyPr>
          <a:lstStyle/>
          <a:p>
            <a:pPr marL="0" marR="0" lvl="0" indent="-127000" algn="l" rtl="0">
              <a:lnSpc>
                <a:spcPct val="150000"/>
              </a:lnSpc>
              <a:spcBef>
                <a:spcPts val="0"/>
              </a:spcBef>
              <a:buClr>
                <a:srgbClr val="413960"/>
              </a:buClr>
              <a:buSzPct val="100000"/>
              <a:buFont typeface="Arial"/>
              <a:buNone/>
            </a:pPr>
            <a:r>
              <a:rPr lang="en" sz="2000" b="0" i="0" u="none" strike="noStrike" cap="none">
                <a:solidFill>
                  <a:srgbClr val="413960"/>
                </a:solidFill>
                <a:latin typeface="Work Sans"/>
                <a:ea typeface="Work Sans"/>
                <a:cs typeface="Work Sans"/>
                <a:sym typeface="Work Sans"/>
              </a:rPr>
              <a:t>The level of prevention and level of impact fields help you prioritize among your recommendations for action.  </a:t>
            </a:r>
            <a:r>
              <a:rPr lang="en" sz="2000" b="1" i="0" u="none" strike="noStrike" cap="none">
                <a:solidFill>
                  <a:srgbClr val="413960"/>
                </a:solidFill>
              </a:rPr>
              <a:t>Preventability helps to prioritize among the underlying causes of death.</a:t>
            </a:r>
            <a:r>
              <a:rPr lang="en" sz="2000" b="0" i="0" u="none" strike="noStrike" cap="none">
                <a:solidFill>
                  <a:srgbClr val="413960"/>
                </a:solidFill>
                <a:latin typeface="Work Sans"/>
                <a:ea typeface="Work Sans"/>
                <a:cs typeface="Work Sans"/>
                <a:sym typeface="Work Sans"/>
              </a:rPr>
              <a:t> When used together, they can help a committee identify focused areas for action. </a:t>
            </a:r>
          </a:p>
        </p:txBody>
      </p:sp>
      <p:pic>
        <p:nvPicPr>
          <p:cNvPr id="241" name="Shape 241"/>
          <p:cNvPicPr preferRelativeResize="0"/>
          <p:nvPr/>
        </p:nvPicPr>
        <p:blipFill rotWithShape="1">
          <a:blip r:embed="rId3">
            <a:alphaModFix/>
          </a:blip>
          <a:srcRect t="179" b="15953"/>
          <a:stretch/>
        </p:blipFill>
        <p:spPr>
          <a:xfrm>
            <a:off x="354640" y="2199276"/>
            <a:ext cx="3752850" cy="2943225"/>
          </a:xfrm>
          <a:prstGeom prst="rect">
            <a:avLst/>
          </a:prstGeom>
          <a:noFill/>
          <a:ln w="9525" cap="flat" cmpd="sng">
            <a:solidFill>
              <a:srgbClr val="D0CECE"/>
            </a:solidFill>
            <a:prstDash val="solid"/>
            <a:round/>
            <a:headEnd type="none" w="med" len="med"/>
            <a:tailEnd type="none" w="med" len="me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4136068" y="2153932"/>
            <a:ext cx="4487100" cy="2769900"/>
          </a:xfrm>
          <a:prstGeom prst="rect">
            <a:avLst/>
          </a:prstGeom>
          <a:noFill/>
          <a:ln>
            <a:noFill/>
          </a:ln>
        </p:spPr>
        <p:txBody>
          <a:bodyPr wrap="square" lIns="91425" tIns="45700" rIns="91425" bIns="45700" anchor="t" anchorCtr="0">
            <a:noAutofit/>
          </a:bodyPr>
          <a:lstStyle/>
          <a:p>
            <a:pPr marL="0" marR="0" lvl="0" indent="-127000" algn="l" rtl="0">
              <a:lnSpc>
                <a:spcPct val="150000"/>
              </a:lnSpc>
              <a:spcBef>
                <a:spcPts val="0"/>
              </a:spcBef>
              <a:buClr>
                <a:srgbClr val="413960"/>
              </a:buClr>
              <a:buSzPct val="100000"/>
              <a:buFont typeface="Arial"/>
              <a:buNone/>
            </a:pPr>
            <a:r>
              <a:rPr lang="en" sz="2000"/>
              <a:t>In order to save time, s</a:t>
            </a:r>
            <a:r>
              <a:rPr lang="en" sz="2000" b="0" i="0" u="none" strike="noStrike" cap="none">
                <a:solidFill>
                  <a:srgbClr val="413960"/>
                </a:solidFill>
                <a:latin typeface="Work Sans"/>
                <a:ea typeface="Work Sans"/>
                <a:cs typeface="Work Sans"/>
                <a:sym typeface="Work Sans"/>
              </a:rPr>
              <a:t>ome committees may choose to have a smaller group determine the levels of prevention and levels of impact for each recommendation after the meeting.</a:t>
            </a:r>
          </a:p>
        </p:txBody>
      </p:sp>
      <p:pic>
        <p:nvPicPr>
          <p:cNvPr id="4" name="Shape 241"/>
          <p:cNvPicPr preferRelativeResize="0"/>
          <p:nvPr/>
        </p:nvPicPr>
        <p:blipFill rotWithShape="1">
          <a:blip r:embed="rId3">
            <a:alphaModFix/>
          </a:blip>
          <a:srcRect t="179" b="15953"/>
          <a:stretch/>
        </p:blipFill>
        <p:spPr>
          <a:xfrm>
            <a:off x="354640" y="2199276"/>
            <a:ext cx="3752850" cy="2943225"/>
          </a:xfrm>
          <a:prstGeom prst="rect">
            <a:avLst/>
          </a:prstGeom>
          <a:noFill/>
          <a:ln w="9525" cap="flat" cmpd="sng">
            <a:solidFill>
              <a:srgbClr val="D0CECE"/>
            </a:solidFill>
            <a:prstDash val="solid"/>
            <a:round/>
            <a:headEnd type="none" w="med" len="med"/>
            <a:tailEnd type="none" w="med" len="me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4663184" y="2159547"/>
            <a:ext cx="4359300" cy="332100"/>
          </a:xfrm>
          <a:prstGeom prst="rect">
            <a:avLst/>
          </a:prstGeom>
          <a:noFill/>
          <a:ln>
            <a:noFill/>
          </a:ln>
        </p:spPr>
        <p:txBody>
          <a:bodyPr wrap="square" lIns="91425" tIns="45700" rIns="91425" bIns="45700" anchor="t" anchorCtr="0">
            <a:noAutofit/>
          </a:bodyPr>
          <a:lstStyle/>
          <a:p>
            <a:pPr marL="0" marR="0" lvl="0" indent="-88900" algn="ctr" rtl="0">
              <a:lnSpc>
                <a:spcPct val="90000"/>
              </a:lnSpc>
              <a:spcBef>
                <a:spcPts val="0"/>
              </a:spcBef>
              <a:buClr>
                <a:srgbClr val="413960"/>
              </a:buClr>
              <a:buSzPct val="100000"/>
              <a:buFont typeface="Arial"/>
              <a:buNone/>
            </a:pPr>
            <a:r>
              <a:rPr lang="en" sz="1400" u="sng">
                <a:solidFill>
                  <a:schemeClr val="hlink"/>
                </a:solidFill>
                <a:hlinkClick r:id="rId3"/>
              </a:rPr>
              <a:t>MMRIA.org</a:t>
            </a:r>
          </a:p>
        </p:txBody>
      </p:sp>
      <p:sp>
        <p:nvSpPr>
          <p:cNvPr id="253" name="Shape 253"/>
          <p:cNvSpPr txBox="1">
            <a:spLocks noGrp="1"/>
          </p:cNvSpPr>
          <p:nvPr>
            <p:ph type="body" idx="1"/>
          </p:nvPr>
        </p:nvSpPr>
        <p:spPr>
          <a:xfrm>
            <a:off x="4663184" y="3845972"/>
            <a:ext cx="4359300" cy="332100"/>
          </a:xfrm>
          <a:prstGeom prst="rect">
            <a:avLst/>
          </a:prstGeom>
          <a:noFill/>
          <a:ln>
            <a:noFill/>
          </a:ln>
        </p:spPr>
        <p:txBody>
          <a:bodyPr wrap="square" lIns="91425" tIns="45700" rIns="91425" bIns="45700" anchor="t" anchorCtr="0">
            <a:noAutofit/>
          </a:bodyPr>
          <a:lstStyle/>
          <a:p>
            <a:pPr lvl="0" algn="ctr" rtl="0">
              <a:spcBef>
                <a:spcPts val="0"/>
              </a:spcBef>
              <a:buClr>
                <a:srgbClr val="413960"/>
              </a:buClr>
              <a:buSzPct val="100000"/>
              <a:buFont typeface="Arial"/>
              <a:buNone/>
            </a:pPr>
            <a:r>
              <a:rPr lang="en" sz="1400" u="sng">
                <a:solidFill>
                  <a:schemeClr val="hlink"/>
                </a:solidFill>
                <a:hlinkClick r:id="rId4"/>
              </a:rPr>
              <a:t>www.ReviewtoAction.org</a:t>
            </a:r>
          </a:p>
          <a:p>
            <a:pPr marL="0" marR="0" lvl="0" indent="-88900" algn="l" rtl="0">
              <a:lnSpc>
                <a:spcPct val="90000"/>
              </a:lnSpc>
              <a:spcBef>
                <a:spcPts val="0"/>
              </a:spcBef>
              <a:buClr>
                <a:srgbClr val="413960"/>
              </a:buClr>
              <a:buSzPct val="100000"/>
              <a:buFont typeface="Arial"/>
              <a:buNone/>
            </a:pP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1494096" y="2734635"/>
            <a:ext cx="6108184" cy="1390797"/>
          </a:xfrm>
          <a:prstGeom prst="rect">
            <a:avLst/>
          </a:prstGeom>
          <a:noFill/>
          <a:ln>
            <a:noFill/>
          </a:ln>
        </p:spPr>
        <p:txBody>
          <a:bodyPr wrap="square" lIns="91425" tIns="45700" rIns="91425" bIns="45700" anchor="t" anchorCtr="0">
            <a:noAutofit/>
          </a:bodyPr>
          <a:lstStyle/>
          <a:p>
            <a:pPr marL="0" marR="0" lvl="0" indent="-127000" algn="ctr" rtl="0">
              <a:lnSpc>
                <a:spcPct val="150000"/>
              </a:lnSpc>
              <a:spcBef>
                <a:spcPts val="0"/>
              </a:spcBef>
              <a:buClr>
                <a:srgbClr val="413960"/>
              </a:buClr>
              <a:buSzPct val="100000"/>
              <a:buFont typeface="Arial"/>
              <a:buNone/>
            </a:pPr>
            <a:r>
              <a:rPr lang="en" sz="2000" b="0" i="0" u="none" strike="noStrike" cap="none">
                <a:solidFill>
                  <a:srgbClr val="413960"/>
                </a:solidFill>
                <a:latin typeface="Work Sans"/>
                <a:ea typeface="Work Sans"/>
                <a:cs typeface="Work Sans"/>
                <a:sym typeface="Work Sans"/>
              </a:rPr>
              <a:t>You may want to have several assigned note takers to ensure that you capture everything that’s discussed.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1494096" y="2575147"/>
            <a:ext cx="6108184" cy="1837365"/>
          </a:xfrm>
          <a:prstGeom prst="rect">
            <a:avLst/>
          </a:prstGeom>
          <a:noFill/>
          <a:ln>
            <a:noFill/>
          </a:ln>
        </p:spPr>
        <p:txBody>
          <a:bodyPr wrap="square" lIns="91425" tIns="45700" rIns="91425" bIns="45700" anchor="t" anchorCtr="0">
            <a:noAutofit/>
          </a:bodyPr>
          <a:lstStyle/>
          <a:p>
            <a:pPr marL="0" marR="0" lvl="0" indent="-127000" algn="ctr" rtl="0">
              <a:lnSpc>
                <a:spcPct val="150000"/>
              </a:lnSpc>
              <a:spcBef>
                <a:spcPts val="0"/>
              </a:spcBef>
              <a:buClr>
                <a:srgbClr val="413960"/>
              </a:buClr>
              <a:buSzPct val="100000"/>
              <a:buFont typeface="Arial"/>
              <a:buNone/>
            </a:pPr>
            <a:r>
              <a:rPr lang="en" sz="2000" b="0" i="0" u="none" strike="noStrike" cap="none">
                <a:solidFill>
                  <a:srgbClr val="413960"/>
                </a:solidFill>
                <a:latin typeface="Work Sans"/>
                <a:ea typeface="Work Sans"/>
                <a:cs typeface="Work Sans"/>
                <a:sym typeface="Work Sans"/>
              </a:rPr>
              <a:t>After the form is completed, an abstractor or another assigned staff member should enter the information into the Maternal Mortality Review Information Application (MMRIA).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1494096" y="3064245"/>
            <a:ext cx="6108184" cy="976127"/>
          </a:xfrm>
          <a:prstGeom prst="rect">
            <a:avLst/>
          </a:prstGeom>
          <a:noFill/>
          <a:ln>
            <a:noFill/>
          </a:ln>
        </p:spPr>
        <p:txBody>
          <a:bodyPr wrap="square" lIns="91425" tIns="45700" rIns="91425" bIns="45700" anchor="t" anchorCtr="0">
            <a:noAutofit/>
          </a:bodyPr>
          <a:lstStyle/>
          <a:p>
            <a:pPr marL="0" marR="0" lvl="0" indent="-127000" algn="ctr" rtl="0">
              <a:lnSpc>
                <a:spcPct val="150000"/>
              </a:lnSpc>
              <a:spcBef>
                <a:spcPts val="0"/>
              </a:spcBef>
              <a:buClr>
                <a:srgbClr val="413960"/>
              </a:buClr>
              <a:buSzPct val="100000"/>
              <a:buFont typeface="Arial"/>
              <a:buNone/>
            </a:pPr>
            <a:r>
              <a:rPr lang="en" sz="2000" b="0" i="0" u="none" strike="noStrike" cap="none">
                <a:solidFill>
                  <a:srgbClr val="413960"/>
                </a:solidFill>
                <a:latin typeface="Work Sans"/>
                <a:ea typeface="Work Sans"/>
                <a:cs typeface="Work Sans"/>
                <a:sym typeface="Work Sans"/>
              </a:rPr>
              <a:t>Your committee may choose to complete the questions on the form in any order.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4896525" y="2236651"/>
            <a:ext cx="3203100" cy="2841900"/>
          </a:xfrm>
          <a:prstGeom prst="rect">
            <a:avLst/>
          </a:prstGeom>
          <a:noFill/>
          <a:ln>
            <a:noFill/>
          </a:ln>
        </p:spPr>
        <p:txBody>
          <a:bodyPr wrap="square" lIns="91425" tIns="45700" rIns="91425" bIns="45700" anchor="t" anchorCtr="0">
            <a:noAutofit/>
          </a:bodyPr>
          <a:lstStyle/>
          <a:p>
            <a:pPr marL="0" marR="0" lvl="0" indent="-127000" rtl="0">
              <a:lnSpc>
                <a:spcPct val="150000"/>
              </a:lnSpc>
              <a:spcBef>
                <a:spcPts val="0"/>
              </a:spcBef>
              <a:buClr>
                <a:srgbClr val="413960"/>
              </a:buClr>
              <a:buSzPct val="100000"/>
              <a:buFont typeface="Arial"/>
              <a:buNone/>
            </a:pPr>
            <a:r>
              <a:rPr lang="en" sz="2000" b="0" i="0" u="none" strike="noStrike" cap="none">
                <a:solidFill>
                  <a:srgbClr val="413960"/>
                </a:solidFill>
                <a:latin typeface="Work Sans"/>
                <a:ea typeface="Work Sans"/>
                <a:cs typeface="Work Sans"/>
                <a:sym typeface="Work Sans"/>
              </a:rPr>
              <a:t>The first field asks you to determine whether a woman’s death was pregnancy-related or pregnancy-associated, but not -related.  </a:t>
            </a:r>
          </a:p>
        </p:txBody>
      </p:sp>
      <p:pic>
        <p:nvPicPr>
          <p:cNvPr id="118" name="Shape 118"/>
          <p:cNvPicPr preferRelativeResize="0"/>
          <p:nvPr/>
        </p:nvPicPr>
        <p:blipFill rotWithShape="1">
          <a:blip r:embed="rId3">
            <a:alphaModFix/>
          </a:blip>
          <a:srcRect/>
          <a:stretch/>
        </p:blipFill>
        <p:spPr>
          <a:xfrm>
            <a:off x="600262" y="2355743"/>
            <a:ext cx="3982951" cy="238751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4896525" y="2582000"/>
            <a:ext cx="3308700" cy="1935000"/>
          </a:xfrm>
          <a:prstGeom prst="rect">
            <a:avLst/>
          </a:prstGeom>
          <a:noFill/>
          <a:ln>
            <a:noFill/>
          </a:ln>
        </p:spPr>
        <p:txBody>
          <a:bodyPr wrap="square" lIns="91425" tIns="45700" rIns="91425" bIns="45700" anchor="t" anchorCtr="0">
            <a:noAutofit/>
          </a:bodyPr>
          <a:lstStyle/>
          <a:p>
            <a:pPr marL="0" marR="0" lvl="0" indent="-127000" rtl="0">
              <a:lnSpc>
                <a:spcPct val="150000"/>
              </a:lnSpc>
              <a:spcBef>
                <a:spcPts val="0"/>
              </a:spcBef>
              <a:spcAft>
                <a:spcPts val="0"/>
              </a:spcAft>
              <a:buClr>
                <a:srgbClr val="413960"/>
              </a:buClr>
              <a:buSzPct val="100000"/>
              <a:buFont typeface="Arial"/>
              <a:buNone/>
            </a:pPr>
            <a:r>
              <a:rPr lang="en" sz="2000" b="0" i="0" u="none" strike="noStrike" cap="none">
                <a:solidFill>
                  <a:srgbClr val="413960"/>
                </a:solidFill>
                <a:latin typeface="Work Sans"/>
                <a:ea typeface="Work Sans"/>
                <a:cs typeface="Work Sans"/>
                <a:sym typeface="Work Sans"/>
              </a:rPr>
              <a:t>You should ask yourself, </a:t>
            </a:r>
            <a:r>
              <a:rPr lang="en" sz="2000" b="1" i="0" u="none" strike="noStrike" cap="none">
                <a:solidFill>
                  <a:srgbClr val="413960"/>
                </a:solidFill>
                <a:latin typeface="Work Sans SemiBold"/>
                <a:ea typeface="Work Sans SemiBold"/>
                <a:cs typeface="Work Sans SemiBold"/>
                <a:sym typeface="Work Sans SemiBold"/>
              </a:rPr>
              <a:t>“if she had not been pregnant, would she have died?”  </a:t>
            </a:r>
          </a:p>
        </p:txBody>
      </p:sp>
      <p:pic>
        <p:nvPicPr>
          <p:cNvPr id="124" name="Shape 124"/>
          <p:cNvPicPr preferRelativeResize="0"/>
          <p:nvPr/>
        </p:nvPicPr>
        <p:blipFill rotWithShape="1">
          <a:blip r:embed="rId3">
            <a:alphaModFix/>
          </a:blip>
          <a:srcRect/>
          <a:stretch/>
        </p:blipFill>
        <p:spPr>
          <a:xfrm>
            <a:off x="600262" y="2355743"/>
            <a:ext cx="3982951" cy="238751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Shape 129"/>
          <p:cNvPicPr preferRelativeResize="0"/>
          <p:nvPr/>
        </p:nvPicPr>
        <p:blipFill rotWithShape="1">
          <a:blip r:embed="rId3">
            <a:alphaModFix/>
          </a:blip>
          <a:srcRect/>
          <a:stretch/>
        </p:blipFill>
        <p:spPr>
          <a:xfrm>
            <a:off x="600262" y="2355743"/>
            <a:ext cx="3982951" cy="2387515"/>
          </a:xfrm>
          <a:prstGeom prst="rect">
            <a:avLst/>
          </a:prstGeom>
          <a:noFill/>
          <a:ln>
            <a:noFill/>
          </a:ln>
        </p:spPr>
      </p:pic>
      <p:sp>
        <p:nvSpPr>
          <p:cNvPr id="130" name="Shape 130"/>
          <p:cNvSpPr txBox="1">
            <a:spLocks noGrp="1"/>
          </p:cNvSpPr>
          <p:nvPr>
            <p:ph type="body" idx="1"/>
          </p:nvPr>
        </p:nvSpPr>
        <p:spPr>
          <a:xfrm>
            <a:off x="4896525" y="1562300"/>
            <a:ext cx="3836100" cy="4067700"/>
          </a:xfrm>
          <a:prstGeom prst="rect">
            <a:avLst/>
          </a:prstGeom>
          <a:noFill/>
          <a:ln>
            <a:noFill/>
          </a:ln>
        </p:spPr>
        <p:txBody>
          <a:bodyPr wrap="square" lIns="91425" tIns="45700" rIns="91425" bIns="45700" anchor="t" anchorCtr="0">
            <a:noAutofit/>
          </a:bodyPr>
          <a:lstStyle/>
          <a:p>
            <a:pPr marL="0" marR="0" lvl="0" indent="-127000" rtl="0">
              <a:lnSpc>
                <a:spcPct val="150000"/>
              </a:lnSpc>
              <a:spcBef>
                <a:spcPts val="0"/>
              </a:spcBef>
              <a:spcAft>
                <a:spcPts val="0"/>
              </a:spcAft>
              <a:buClr>
                <a:srgbClr val="413960"/>
              </a:buClr>
              <a:buSzPct val="100000"/>
              <a:buFont typeface="Arial"/>
              <a:buNone/>
            </a:pPr>
            <a:r>
              <a:rPr lang="en" sz="2000" b="1" i="0" u="none" strike="noStrike" cap="none">
                <a:solidFill>
                  <a:srgbClr val="413960"/>
                </a:solidFill>
                <a:latin typeface="Work Sans SemiBold"/>
                <a:ea typeface="Work Sans SemiBold"/>
                <a:cs typeface="Work Sans SemiBold"/>
                <a:sym typeface="Work Sans SemiBold"/>
              </a:rPr>
              <a:t>If you </a:t>
            </a:r>
            <a:r>
              <a:rPr lang="en" sz="2000" b="1" i="0" u="sng" strike="noStrike" cap="none">
                <a:solidFill>
                  <a:srgbClr val="413960"/>
                </a:solidFill>
                <a:latin typeface="Work Sans SemiBold"/>
                <a:ea typeface="Work Sans SemiBold"/>
                <a:cs typeface="Work Sans SemiBold"/>
                <a:sym typeface="Work Sans SemiBold"/>
              </a:rPr>
              <a:t>aren’t</a:t>
            </a:r>
            <a:r>
              <a:rPr lang="en" sz="2000" b="1" i="0" u="none" strike="noStrike" cap="none">
                <a:solidFill>
                  <a:srgbClr val="413960"/>
                </a:solidFill>
                <a:latin typeface="Work Sans SemiBold"/>
                <a:ea typeface="Work Sans SemiBold"/>
                <a:cs typeface="Work Sans SemiBold"/>
                <a:sym typeface="Work Sans SemiBold"/>
              </a:rPr>
              <a:t> able to answer this question </a:t>
            </a:r>
            <a:r>
              <a:rPr lang="en" sz="2000" b="0" i="0" u="none" strike="noStrike" cap="none">
                <a:solidFill>
                  <a:srgbClr val="413960"/>
                </a:solidFill>
                <a:latin typeface="Work Sans"/>
                <a:ea typeface="Work Sans"/>
                <a:cs typeface="Work Sans"/>
                <a:sym typeface="Work Sans"/>
              </a:rPr>
              <a:t>even after reviewing all of the information available, you should label the case as “unable to determine if pregnancy-related or pregnancy-associated, but not -related.”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4896518" y="2126511"/>
            <a:ext cx="3832800" cy="2849400"/>
          </a:xfrm>
          <a:prstGeom prst="rect">
            <a:avLst/>
          </a:prstGeom>
          <a:noFill/>
          <a:ln>
            <a:noFill/>
          </a:ln>
        </p:spPr>
        <p:txBody>
          <a:bodyPr wrap="square" lIns="91425" tIns="45700" rIns="91425" bIns="45700" anchor="t" anchorCtr="0">
            <a:noAutofit/>
          </a:bodyPr>
          <a:lstStyle/>
          <a:p>
            <a:pPr marL="0" marR="0" lvl="0" indent="-127000" algn="l" rtl="0">
              <a:lnSpc>
                <a:spcPct val="150000"/>
              </a:lnSpc>
              <a:spcBef>
                <a:spcPts val="0"/>
              </a:spcBef>
              <a:buClr>
                <a:srgbClr val="413960"/>
              </a:buClr>
              <a:buSzPct val="100000"/>
              <a:buFont typeface="Arial"/>
              <a:buNone/>
            </a:pPr>
            <a:r>
              <a:rPr lang="en" sz="2000" b="0" i="0" u="none" strike="noStrike" cap="none">
                <a:solidFill>
                  <a:srgbClr val="413960"/>
                </a:solidFill>
                <a:latin typeface="Work Sans"/>
                <a:ea typeface="Work Sans"/>
                <a:cs typeface="Work Sans"/>
                <a:sym typeface="Work Sans"/>
              </a:rPr>
              <a:t>In rare cases, you may realize that a case was actually a </a:t>
            </a:r>
            <a:r>
              <a:rPr lang="en" sz="2000" b="1" i="0" u="none" strike="noStrike" cap="none">
                <a:solidFill>
                  <a:srgbClr val="413960"/>
                </a:solidFill>
                <a:latin typeface="Work Sans SemiBold"/>
                <a:ea typeface="Work Sans SemiBold"/>
                <a:cs typeface="Work Sans SemiBold"/>
                <a:sym typeface="Work Sans SemiBold"/>
              </a:rPr>
              <a:t>false positive</a:t>
            </a:r>
            <a:r>
              <a:rPr lang="en" sz="2000" b="0" i="0" u="none" strike="noStrike" cap="none">
                <a:solidFill>
                  <a:srgbClr val="413960"/>
                </a:solidFill>
                <a:latin typeface="Work Sans"/>
                <a:ea typeface="Work Sans"/>
                <a:cs typeface="Work Sans"/>
                <a:sym typeface="Work Sans"/>
              </a:rPr>
              <a:t>, one in which the woman had not in fact been pregnant within one year of her death. </a:t>
            </a:r>
          </a:p>
        </p:txBody>
      </p:sp>
      <p:pic>
        <p:nvPicPr>
          <p:cNvPr id="136" name="Shape 136"/>
          <p:cNvPicPr preferRelativeResize="0"/>
          <p:nvPr/>
        </p:nvPicPr>
        <p:blipFill rotWithShape="1">
          <a:blip r:embed="rId3">
            <a:alphaModFix/>
          </a:blip>
          <a:srcRect/>
          <a:stretch/>
        </p:blipFill>
        <p:spPr>
          <a:xfrm>
            <a:off x="600262" y="2355743"/>
            <a:ext cx="3982950" cy="238751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MRIA PPT Templat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684</Words>
  <Application>Microsoft Office PowerPoint</Application>
  <PresentationFormat>On-screen Show (4:3)</PresentationFormat>
  <Paragraphs>33</Paragraphs>
  <Slides>28</Slides>
  <Notes>28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Work Sans Light</vt:lpstr>
      <vt:lpstr>Work Sans</vt:lpstr>
      <vt:lpstr>Arial</vt:lpstr>
      <vt:lpstr>Calibri</vt:lpstr>
      <vt:lpstr>Work Sans Medium</vt:lpstr>
      <vt:lpstr>Work Sans SemiBold</vt:lpstr>
      <vt:lpstr>Simple Light</vt:lpstr>
      <vt:lpstr>MMRIA PPT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Zaharatos, Julie (CDC/ONDIEH/NCCDPHP)</dc:creator>
  <cp:lastModifiedBy>Zaharatos, Julie (CDC/ONDIEH/NCCDPHP) (CTR)</cp:lastModifiedBy>
  <cp:revision>2</cp:revision>
  <dcterms:modified xsi:type="dcterms:W3CDTF">2017-11-30T16:04:02Z</dcterms:modified>
</cp:coreProperties>
</file>